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58" r:id="rId3"/>
    <p:sldId id="259" r:id="rId4"/>
    <p:sldId id="260" r:id="rId5"/>
    <p:sldId id="261" r:id="rId6"/>
    <p:sldId id="262" r:id="rId7"/>
    <p:sldId id="263" r:id="rId8"/>
    <p:sldId id="264" r:id="rId9"/>
    <p:sldId id="266" r:id="rId10"/>
    <p:sldId id="270" r:id="rId11"/>
    <p:sldId id="267" r:id="rId12"/>
    <p:sldId id="271" r:id="rId13"/>
    <p:sldId id="268" r:id="rId14"/>
    <p:sldId id="269" r:id="rId15"/>
    <p:sldId id="272" r:id="rId16"/>
    <p:sldId id="273" r:id="rId17"/>
    <p:sldId id="274" r:id="rId18"/>
    <p:sldId id="275"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285"/>
    <p:restoredTop sz="86335"/>
  </p:normalViewPr>
  <p:slideViewPr>
    <p:cSldViewPr snapToGrid="0" snapToObjects="1">
      <p:cViewPr>
        <p:scale>
          <a:sx n="113" d="100"/>
          <a:sy n="113" d="100"/>
        </p:scale>
        <p:origin x="656"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27" d="100"/>
          <a:sy n="127" d="100"/>
        </p:scale>
        <p:origin x="3032" y="-110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57A7F-B20E-5D4F-A126-40A1FC22F4F5}" type="datetimeFigureOut">
              <a:t>2022/6/26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36FC8-B6BE-0747-A742-B32BFCDADED4}" type="slidenum">
              <a:t>‹#›</a:t>
            </a:fld>
            <a:endParaRPr kumimoji="1" lang="zh-TW" altLang="en-US"/>
          </a:p>
        </p:txBody>
      </p:sp>
    </p:spTree>
    <p:extLst>
      <p:ext uri="{BB962C8B-B14F-4D97-AF65-F5344CB8AC3E}">
        <p14:creationId xmlns:p14="http://schemas.microsoft.com/office/powerpoint/2010/main" val="3489029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a:p>
        </p:txBody>
      </p:sp>
      <p:sp>
        <p:nvSpPr>
          <p:cNvPr id="4" name="投影片編號版面配置區 3"/>
          <p:cNvSpPr>
            <a:spLocks noGrp="1"/>
          </p:cNvSpPr>
          <p:nvPr>
            <p:ph type="sldNum" sz="quarter" idx="5"/>
          </p:nvPr>
        </p:nvSpPr>
        <p:spPr/>
        <p:txBody>
          <a:bodyPr/>
          <a:lstStyle/>
          <a:p>
            <a:fld id="{A1736FC8-B6BE-0747-A742-B32BFCDADED4}" type="slidenum">
              <a:t>1</a:t>
            </a:fld>
            <a:endParaRPr kumimoji="1" lang="zh-TW" altLang="en-US"/>
          </a:p>
        </p:txBody>
      </p:sp>
    </p:spTree>
    <p:extLst>
      <p:ext uri="{BB962C8B-B14F-4D97-AF65-F5344CB8AC3E}">
        <p14:creationId xmlns:p14="http://schemas.microsoft.com/office/powerpoint/2010/main" val="2624561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ED7010-45EE-514D-8562-1B7AF09D0714}"/>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p>
        </p:txBody>
      </p:sp>
      <p:sp>
        <p:nvSpPr>
          <p:cNvPr id="3" name="副標題 2">
            <a:extLst>
              <a:ext uri="{FF2B5EF4-FFF2-40B4-BE49-F238E27FC236}">
                <a16:creationId xmlns:a16="http://schemas.microsoft.com/office/drawing/2014/main" id="{F2984202-541C-944D-84B5-38FC16D50E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按一下以編輯母片子標題樣式</a:t>
            </a:r>
          </a:p>
        </p:txBody>
      </p:sp>
      <p:sp>
        <p:nvSpPr>
          <p:cNvPr id="4" name="日期版面配置區 3">
            <a:extLst>
              <a:ext uri="{FF2B5EF4-FFF2-40B4-BE49-F238E27FC236}">
                <a16:creationId xmlns:a16="http://schemas.microsoft.com/office/drawing/2014/main" id="{F9A7440C-FA6A-C247-8BA8-F80FB827926F}"/>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9B620F94-4ECF-CE4C-82BC-2A4A690E194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038A52FB-776D-0140-919D-2703A87CD62E}"/>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045759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241E0C-8824-2B4E-836C-7C16A773B345}"/>
              </a:ext>
            </a:extLst>
          </p:cNvPr>
          <p:cNvSpPr>
            <a:spLocks noGrp="1"/>
          </p:cNvSpPr>
          <p:nvPr>
            <p:ph type="title"/>
          </p:nvPr>
        </p:nvSpPr>
        <p:spPr/>
        <p:txBody>
          <a:bodyPr/>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39EA1093-936B-424B-9D06-961AB4DD69F8}"/>
              </a:ext>
            </a:extLst>
          </p:cNvPr>
          <p:cNvSpPr>
            <a:spLocks noGrp="1"/>
          </p:cNvSpPr>
          <p:nvPr>
            <p:ph type="body" orient="vert" idx="1"/>
          </p:nvPr>
        </p:nvSpPr>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3072E1A-2B77-9B4C-B1A3-D0FDD648E41F}"/>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7F5123B0-F20B-0A4B-A3E5-F0C13E09BA2D}"/>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F9C353A6-6036-3A41-9D71-20B14196B29E}"/>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09944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12C0BF9-4F89-D247-9CBA-71530DEDC0F1}"/>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p>
        </p:txBody>
      </p:sp>
      <p:sp>
        <p:nvSpPr>
          <p:cNvPr id="3" name="直排文字版面配置區 2">
            <a:extLst>
              <a:ext uri="{FF2B5EF4-FFF2-40B4-BE49-F238E27FC236}">
                <a16:creationId xmlns:a16="http://schemas.microsoft.com/office/drawing/2014/main" id="{4C6235A0-A960-9049-967E-B0890C9DA53D}"/>
              </a:ext>
            </a:extLst>
          </p:cNvPr>
          <p:cNvSpPr>
            <a:spLocks noGrp="1"/>
          </p:cNvSpPr>
          <p:nvPr>
            <p:ph type="body" orient="vert" idx="1"/>
          </p:nvPr>
        </p:nvSpPr>
        <p:spPr>
          <a:xfrm>
            <a:off x="838200" y="365125"/>
            <a:ext cx="7734300" cy="5811838"/>
          </a:xfrm>
        </p:spPr>
        <p:txBody>
          <a:bodyPr vert="eaVert"/>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7F93CF36-676B-4044-874D-1A4B98D970FB}"/>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2D7D23FB-F21A-FB43-AC44-AC8F2692711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70AD04D3-9F2B-F844-8B28-4785BAB4CE61}"/>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53468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39F15E-5DB1-8B4D-82C4-F4A7F27C95AF}"/>
              </a:ext>
            </a:extLst>
          </p:cNvPr>
          <p:cNvSpPr>
            <a:spLocks noGrp="1"/>
          </p:cNvSpPr>
          <p:nvPr>
            <p:ph type="title"/>
          </p:nvPr>
        </p:nvSpPr>
        <p:spPr>
          <a:xfrm>
            <a:off x="838200" y="365125"/>
            <a:ext cx="10515600" cy="646257"/>
          </a:xfrm>
        </p:spPr>
        <p:txBody>
          <a:bodyPr>
            <a:normAutofit/>
          </a:bodyPr>
          <a:lstStyle>
            <a:lvl1pPr>
              <a:defRPr sz="28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E4A332B-DA99-6F41-BE71-82F68FC4CF9F}"/>
              </a:ext>
            </a:extLst>
          </p:cNvPr>
          <p:cNvSpPr>
            <a:spLocks noGrp="1"/>
          </p:cNvSpPr>
          <p:nvPr>
            <p:ph idx="1"/>
          </p:nvPr>
        </p:nvSpPr>
        <p:spPr>
          <a:xfrm>
            <a:off x="838200" y="1233055"/>
            <a:ext cx="10515600" cy="4943908"/>
          </a:xfrm>
        </p:spPr>
        <p:txBody>
          <a:bodyPr>
            <a:normAutofit/>
          </a:bodyPr>
          <a:lstStyle>
            <a:lvl1pPr>
              <a:defRPr sz="2000"/>
            </a:lvl1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D73B36ED-5E0D-5041-8024-E3B67809079C}"/>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29785874-9814-2D48-BABF-E4EE7C837C59}"/>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619C7AA4-9AF3-AA43-AC28-AA439FBA5221}"/>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785456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AE3CE6-A928-304A-9785-2435C0A3BBD0}"/>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BBA39C9D-0A40-B245-BC5D-AE0017DE1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CC74EAB0-9B6C-3643-9F83-C97D622107F5}"/>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BD4F4B98-C9AD-0B4B-976B-FDED8F0400C0}"/>
              </a:ext>
            </a:extLst>
          </p:cNvPr>
          <p:cNvSpPr>
            <a:spLocks noGrp="1"/>
          </p:cNvSpPr>
          <p:nvPr>
            <p:ph type="ftr" sz="quarter" idx="11"/>
          </p:nvPr>
        </p:nvSpPr>
        <p:spPr/>
        <p:txBody>
          <a:bodyPr/>
          <a:lstStyle/>
          <a:p>
            <a:endParaRPr kumimoji="1" lang="zh-TW" altLang="en-US"/>
          </a:p>
        </p:txBody>
      </p:sp>
      <p:sp>
        <p:nvSpPr>
          <p:cNvPr id="6" name="投影片編號版面配置區 5">
            <a:extLst>
              <a:ext uri="{FF2B5EF4-FFF2-40B4-BE49-F238E27FC236}">
                <a16:creationId xmlns:a16="http://schemas.microsoft.com/office/drawing/2014/main" id="{15A17701-3972-7242-81F8-78572E651B7C}"/>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734937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D3ABB-BFFD-C743-BF70-19AC34895922}"/>
              </a:ext>
            </a:extLst>
          </p:cNvPr>
          <p:cNvSpPr>
            <a:spLocks noGrp="1"/>
          </p:cNvSpPr>
          <p:nvPr>
            <p:ph type="title"/>
          </p:nvPr>
        </p:nvSpPr>
        <p:spPr/>
        <p:txBody>
          <a:body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10DFEA19-2077-9B41-BEE3-3F48C73DDE5F}"/>
              </a:ext>
            </a:extLst>
          </p:cNvPr>
          <p:cNvSpPr>
            <a:spLocks noGrp="1"/>
          </p:cNvSpPr>
          <p:nvPr>
            <p:ph sz="half" idx="1"/>
          </p:nvPr>
        </p:nvSpPr>
        <p:spPr>
          <a:xfrm>
            <a:off x="838200" y="1825625"/>
            <a:ext cx="5181600" cy="4351338"/>
          </a:xfrm>
        </p:spPr>
        <p:txBody>
          <a:body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4541F2EB-7C58-9240-B8E0-3DBD1AF8C497}"/>
              </a:ext>
            </a:extLst>
          </p:cNvPr>
          <p:cNvSpPr>
            <a:spLocks noGrp="1"/>
          </p:cNvSpPr>
          <p:nvPr>
            <p:ph sz="half" idx="2"/>
          </p:nvPr>
        </p:nvSpPr>
        <p:spPr>
          <a:xfrm>
            <a:off x="6172200" y="1825625"/>
            <a:ext cx="5181600" cy="4351338"/>
          </a:xfrm>
        </p:spPr>
        <p:txBody>
          <a:body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C6820CB8-0876-AB43-8546-BB77F88C2039}"/>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2E2DDF1A-EB36-AA4C-8150-575F07215FA1}"/>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0E41E999-A49C-554A-97FD-8A86F4C9A673}"/>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22400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C174C-0905-024C-8E52-74228404CD10}"/>
              </a:ext>
            </a:extLst>
          </p:cNvPr>
          <p:cNvSpPr>
            <a:spLocks noGrp="1"/>
          </p:cNvSpPr>
          <p:nvPr>
            <p:ph type="title"/>
          </p:nvPr>
        </p:nvSpPr>
        <p:spPr>
          <a:xfrm>
            <a:off x="839788" y="365125"/>
            <a:ext cx="10515600" cy="1325563"/>
          </a:xfrm>
        </p:spPr>
        <p:txBody>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FAB7891D-2682-C443-A99F-1C4031A640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4" name="內容版面配置區 3">
            <a:extLst>
              <a:ext uri="{FF2B5EF4-FFF2-40B4-BE49-F238E27FC236}">
                <a16:creationId xmlns:a16="http://schemas.microsoft.com/office/drawing/2014/main" id="{606CC961-1A95-A44F-8233-7171D4BB2E8A}"/>
              </a:ext>
            </a:extLst>
          </p:cNvPr>
          <p:cNvSpPr>
            <a:spLocks noGrp="1"/>
          </p:cNvSpPr>
          <p:nvPr>
            <p:ph sz="half" idx="2"/>
          </p:nvPr>
        </p:nvSpPr>
        <p:spPr>
          <a:xfrm>
            <a:off x="839788" y="2505075"/>
            <a:ext cx="5157787" cy="3684588"/>
          </a:xfrm>
        </p:spPr>
        <p:txBody>
          <a:bodyPr/>
          <a:lstStyle/>
          <a:p>
            <a:r>
              <a:rPr kumimoji="1" lang="zh-TW" altLang="en-US"/>
              <a:t>編輯母片文字樣式
第二層
第三層
第四層
第五層</a:t>
            </a:r>
          </a:p>
        </p:txBody>
      </p:sp>
      <p:sp>
        <p:nvSpPr>
          <p:cNvPr id="5" name="文字版面配置區 4">
            <a:extLst>
              <a:ext uri="{FF2B5EF4-FFF2-40B4-BE49-F238E27FC236}">
                <a16:creationId xmlns:a16="http://schemas.microsoft.com/office/drawing/2014/main" id="{E95434DD-CA4F-AB4D-A497-EA7B03FCB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TW" altLang="en-US"/>
              <a:t>編輯母片文字樣式
第二層
第三層
第四層
第五層</a:t>
            </a:r>
          </a:p>
        </p:txBody>
      </p:sp>
      <p:sp>
        <p:nvSpPr>
          <p:cNvPr id="6" name="內容版面配置區 5">
            <a:extLst>
              <a:ext uri="{FF2B5EF4-FFF2-40B4-BE49-F238E27FC236}">
                <a16:creationId xmlns:a16="http://schemas.microsoft.com/office/drawing/2014/main" id="{E3FA6D09-F73B-EA4E-A95C-7FBB419D8047}"/>
              </a:ext>
            </a:extLst>
          </p:cNvPr>
          <p:cNvSpPr>
            <a:spLocks noGrp="1"/>
          </p:cNvSpPr>
          <p:nvPr>
            <p:ph sz="quarter" idx="4"/>
          </p:nvPr>
        </p:nvSpPr>
        <p:spPr>
          <a:xfrm>
            <a:off x="6172200" y="2505075"/>
            <a:ext cx="5183188" cy="3684588"/>
          </a:xfrm>
        </p:spPr>
        <p:txBody>
          <a:bodyPr/>
          <a:lstStyle/>
          <a:p>
            <a:r>
              <a:rPr kumimoji="1" lang="zh-TW" altLang="en-US"/>
              <a:t>編輯母片文字樣式
第二層
第三層
第四層
第五層</a:t>
            </a:r>
          </a:p>
        </p:txBody>
      </p:sp>
      <p:sp>
        <p:nvSpPr>
          <p:cNvPr id="7" name="日期版面配置區 6">
            <a:extLst>
              <a:ext uri="{FF2B5EF4-FFF2-40B4-BE49-F238E27FC236}">
                <a16:creationId xmlns:a16="http://schemas.microsoft.com/office/drawing/2014/main" id="{1F337ADE-262E-4D4C-BCEC-FBCB57C477A0}"/>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8" name="頁尾版面配置區 7">
            <a:extLst>
              <a:ext uri="{FF2B5EF4-FFF2-40B4-BE49-F238E27FC236}">
                <a16:creationId xmlns:a16="http://schemas.microsoft.com/office/drawing/2014/main" id="{B75B9427-7970-C041-9400-1355C6149DBE}"/>
              </a:ext>
            </a:extLst>
          </p:cNvPr>
          <p:cNvSpPr>
            <a:spLocks noGrp="1"/>
          </p:cNvSpPr>
          <p:nvPr>
            <p:ph type="ftr" sz="quarter" idx="11"/>
          </p:nvPr>
        </p:nvSpPr>
        <p:spPr/>
        <p:txBody>
          <a:bodyPr/>
          <a:lstStyle/>
          <a:p>
            <a:endParaRPr kumimoji="1" lang="zh-TW" altLang="en-US"/>
          </a:p>
        </p:txBody>
      </p:sp>
      <p:sp>
        <p:nvSpPr>
          <p:cNvPr id="9" name="投影片編號版面配置區 8">
            <a:extLst>
              <a:ext uri="{FF2B5EF4-FFF2-40B4-BE49-F238E27FC236}">
                <a16:creationId xmlns:a16="http://schemas.microsoft.com/office/drawing/2014/main" id="{D79496F8-5D3A-8F43-B2BB-09788CB79E4F}"/>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21212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8C89A1-4F6A-DC4B-A0F1-00FE1132A9A5}"/>
              </a:ext>
            </a:extLst>
          </p:cNvPr>
          <p:cNvSpPr>
            <a:spLocks noGrp="1"/>
          </p:cNvSpPr>
          <p:nvPr>
            <p:ph type="title"/>
          </p:nvPr>
        </p:nvSpPr>
        <p:spPr/>
        <p:txBody>
          <a:bodyPr/>
          <a:lstStyle/>
          <a:p>
            <a:r>
              <a:rPr kumimoji="1" lang="zh-TW" altLang="en-US"/>
              <a:t>按一下以編輯母片標題樣式</a:t>
            </a:r>
          </a:p>
        </p:txBody>
      </p:sp>
      <p:sp>
        <p:nvSpPr>
          <p:cNvPr id="3" name="日期版面配置區 2">
            <a:extLst>
              <a:ext uri="{FF2B5EF4-FFF2-40B4-BE49-F238E27FC236}">
                <a16:creationId xmlns:a16="http://schemas.microsoft.com/office/drawing/2014/main" id="{3BD50C93-D184-5B43-8B9E-2045D4951B91}"/>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4" name="頁尾版面配置區 3">
            <a:extLst>
              <a:ext uri="{FF2B5EF4-FFF2-40B4-BE49-F238E27FC236}">
                <a16:creationId xmlns:a16="http://schemas.microsoft.com/office/drawing/2014/main" id="{9C23D6FF-3374-4C43-BBF9-98DEE00679AE}"/>
              </a:ext>
            </a:extLst>
          </p:cNvPr>
          <p:cNvSpPr>
            <a:spLocks noGrp="1"/>
          </p:cNvSpPr>
          <p:nvPr>
            <p:ph type="ftr" sz="quarter" idx="11"/>
          </p:nvPr>
        </p:nvSpPr>
        <p:spPr/>
        <p:txBody>
          <a:bodyPr/>
          <a:lstStyle/>
          <a:p>
            <a:endParaRPr kumimoji="1" lang="zh-TW" altLang="en-US"/>
          </a:p>
        </p:txBody>
      </p:sp>
      <p:sp>
        <p:nvSpPr>
          <p:cNvPr id="5" name="投影片編號版面配置區 4">
            <a:extLst>
              <a:ext uri="{FF2B5EF4-FFF2-40B4-BE49-F238E27FC236}">
                <a16:creationId xmlns:a16="http://schemas.microsoft.com/office/drawing/2014/main" id="{CB0AD755-E956-D240-8BB7-936DFC406609}"/>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16826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FB83D43-08E4-7F44-993F-D7A16727F802}"/>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3" name="頁尾版面配置區 2">
            <a:extLst>
              <a:ext uri="{FF2B5EF4-FFF2-40B4-BE49-F238E27FC236}">
                <a16:creationId xmlns:a16="http://schemas.microsoft.com/office/drawing/2014/main" id="{964BB4B4-2C29-E64E-BC0C-9D2E7FEC644A}"/>
              </a:ext>
            </a:extLst>
          </p:cNvPr>
          <p:cNvSpPr>
            <a:spLocks noGrp="1"/>
          </p:cNvSpPr>
          <p:nvPr>
            <p:ph type="ftr" sz="quarter" idx="11"/>
          </p:nvPr>
        </p:nvSpPr>
        <p:spPr/>
        <p:txBody>
          <a:bodyPr/>
          <a:lstStyle/>
          <a:p>
            <a:endParaRPr kumimoji="1" lang="zh-TW" altLang="en-US"/>
          </a:p>
        </p:txBody>
      </p:sp>
      <p:sp>
        <p:nvSpPr>
          <p:cNvPr id="4" name="投影片編號版面配置區 3">
            <a:extLst>
              <a:ext uri="{FF2B5EF4-FFF2-40B4-BE49-F238E27FC236}">
                <a16:creationId xmlns:a16="http://schemas.microsoft.com/office/drawing/2014/main" id="{5D90F567-2722-5142-B019-E193569514B8}"/>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2022191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05229C-C8C3-254D-96D5-7CE2C1C7E2E4}"/>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內容版面配置區 2">
            <a:extLst>
              <a:ext uri="{FF2B5EF4-FFF2-40B4-BE49-F238E27FC236}">
                <a16:creationId xmlns:a16="http://schemas.microsoft.com/office/drawing/2014/main" id="{44DEC070-295D-7743-AEEA-1C02CCC6F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TW" altLang="en-US"/>
              <a:t>編輯母片文字樣式
第二層
第三層
第四層
第五層</a:t>
            </a:r>
          </a:p>
        </p:txBody>
      </p:sp>
      <p:sp>
        <p:nvSpPr>
          <p:cNvPr id="4" name="文字版面配置區 3">
            <a:extLst>
              <a:ext uri="{FF2B5EF4-FFF2-40B4-BE49-F238E27FC236}">
                <a16:creationId xmlns:a16="http://schemas.microsoft.com/office/drawing/2014/main" id="{2EE869AD-68F9-EB4F-A4A3-A8491C0E5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ED0D1B76-53DA-2345-B637-56A026CD5E9B}"/>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060C8F6F-D394-A64B-8D97-9B02FCFA4DAB}"/>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9DA0EA62-529E-3B40-BF96-9603C4C5432F}"/>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834346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85819B-AC39-E641-9D3B-520CB9C35F82}"/>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p>
        </p:txBody>
      </p:sp>
      <p:sp>
        <p:nvSpPr>
          <p:cNvPr id="3" name="圖片版面配置區 2">
            <a:extLst>
              <a:ext uri="{FF2B5EF4-FFF2-40B4-BE49-F238E27FC236}">
                <a16:creationId xmlns:a16="http://schemas.microsoft.com/office/drawing/2014/main" id="{6DCEE0ED-EE88-A640-A6F8-FB1A3E339F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a:extLst>
              <a:ext uri="{FF2B5EF4-FFF2-40B4-BE49-F238E27FC236}">
                <a16:creationId xmlns:a16="http://schemas.microsoft.com/office/drawing/2014/main" id="{95EC787B-8767-7640-B367-CE05B956A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TW" altLang="en-US"/>
              <a:t>編輯母片文字樣式
第二層
第三層
第四層
第五層</a:t>
            </a:r>
          </a:p>
        </p:txBody>
      </p:sp>
      <p:sp>
        <p:nvSpPr>
          <p:cNvPr id="5" name="日期版面配置區 4">
            <a:extLst>
              <a:ext uri="{FF2B5EF4-FFF2-40B4-BE49-F238E27FC236}">
                <a16:creationId xmlns:a16="http://schemas.microsoft.com/office/drawing/2014/main" id="{D38556D2-6B38-E640-87C4-A662AD00C06C}"/>
              </a:ext>
            </a:extLst>
          </p:cNvPr>
          <p:cNvSpPr>
            <a:spLocks noGrp="1"/>
          </p:cNvSpPr>
          <p:nvPr>
            <p:ph type="dt" sz="half" idx="10"/>
          </p:nvPr>
        </p:nvSpPr>
        <p:spPr/>
        <p:txBody>
          <a:bodyPr/>
          <a:lstStyle/>
          <a:p>
            <a:fld id="{DFB5D9D2-D3C3-3844-A9F2-60BE2ECFFBF2}" type="datetimeFigureOut">
              <a:t>2022/6/26</a:t>
            </a:fld>
            <a:endParaRPr kumimoji="1" lang="zh-TW" altLang="en-US"/>
          </a:p>
        </p:txBody>
      </p:sp>
      <p:sp>
        <p:nvSpPr>
          <p:cNvPr id="6" name="頁尾版面配置區 5">
            <a:extLst>
              <a:ext uri="{FF2B5EF4-FFF2-40B4-BE49-F238E27FC236}">
                <a16:creationId xmlns:a16="http://schemas.microsoft.com/office/drawing/2014/main" id="{B8DAD242-239F-E943-BF17-D60CC154C715}"/>
              </a:ext>
            </a:extLst>
          </p:cNvPr>
          <p:cNvSpPr>
            <a:spLocks noGrp="1"/>
          </p:cNvSpPr>
          <p:nvPr>
            <p:ph type="ftr" sz="quarter" idx="11"/>
          </p:nvPr>
        </p:nvSpPr>
        <p:spPr/>
        <p:txBody>
          <a:bodyPr/>
          <a:lstStyle/>
          <a:p>
            <a:endParaRPr kumimoji="1" lang="zh-TW" altLang="en-US"/>
          </a:p>
        </p:txBody>
      </p:sp>
      <p:sp>
        <p:nvSpPr>
          <p:cNvPr id="7" name="投影片編號版面配置區 6">
            <a:extLst>
              <a:ext uri="{FF2B5EF4-FFF2-40B4-BE49-F238E27FC236}">
                <a16:creationId xmlns:a16="http://schemas.microsoft.com/office/drawing/2014/main" id="{8E1ED86D-878E-0642-B9BE-19D1A8794FBA}"/>
              </a:ext>
            </a:extLst>
          </p:cNvPr>
          <p:cNvSpPr>
            <a:spLocks noGrp="1"/>
          </p:cNvSpPr>
          <p:nvPr>
            <p:ph type="sldNum" sz="quarter" idx="12"/>
          </p:nvPr>
        </p:nvSpPr>
        <p:spPr/>
        <p:txBody>
          <a:bodyPr/>
          <a:lstStyle/>
          <a:p>
            <a:fld id="{5F85B30C-E1EB-5348-87A3-95388D18D5E7}" type="slidenum">
              <a:t>‹#›</a:t>
            </a:fld>
            <a:endParaRPr kumimoji="1" lang="zh-TW" altLang="en-US"/>
          </a:p>
        </p:txBody>
      </p:sp>
    </p:spTree>
    <p:extLst>
      <p:ext uri="{BB962C8B-B14F-4D97-AF65-F5344CB8AC3E}">
        <p14:creationId xmlns:p14="http://schemas.microsoft.com/office/powerpoint/2010/main" val="359516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6257A7D-13C4-A74B-9618-C148D42530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1B6CDAE7-DF1A-B846-BFD3-976774F99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3B36A2A9-5829-C147-85D8-6542A78D3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5D9D2-D3C3-3844-A9F2-60BE2ECFFBF2}" type="datetimeFigureOut">
              <a:t>2022/6/26</a:t>
            </a:fld>
            <a:endParaRPr kumimoji="1" lang="zh-TW" altLang="en-US"/>
          </a:p>
        </p:txBody>
      </p:sp>
      <p:sp>
        <p:nvSpPr>
          <p:cNvPr id="5" name="頁尾版面配置區 4">
            <a:extLst>
              <a:ext uri="{FF2B5EF4-FFF2-40B4-BE49-F238E27FC236}">
                <a16:creationId xmlns:a16="http://schemas.microsoft.com/office/drawing/2014/main" id="{EDB3FF90-615F-B14A-A2F3-835749F64F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6E28DC99-71DF-6645-883A-E99155B42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85B30C-E1EB-5348-87A3-95388D18D5E7}" type="slidenum">
              <a:t>‹#›</a:t>
            </a:fld>
            <a:endParaRPr kumimoji="1" lang="zh-TW" altLang="en-US"/>
          </a:p>
        </p:txBody>
      </p:sp>
    </p:spTree>
    <p:extLst>
      <p:ext uri="{BB962C8B-B14F-4D97-AF65-F5344CB8AC3E}">
        <p14:creationId xmlns:p14="http://schemas.microsoft.com/office/powerpoint/2010/main" val="3673977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5BDB2F-0CE6-8744-81FA-A8B4302EBB99}"/>
              </a:ext>
            </a:extLst>
          </p:cNvPr>
          <p:cNvSpPr>
            <a:spLocks noGrp="1"/>
          </p:cNvSpPr>
          <p:nvPr>
            <p:ph type="title"/>
          </p:nvPr>
        </p:nvSpPr>
        <p:spPr/>
        <p:txBody>
          <a:bodyPr>
            <a:normAutofit/>
          </a:bodyPr>
          <a:lstStyle/>
          <a:p>
            <a:r>
              <a:rPr lang="en-US" altLang="zh-TW" sz="4000" b="1"/>
              <a:t>BBCube Memory</a:t>
            </a:r>
            <a:endParaRPr kumimoji="1" lang="zh-TW" altLang="en-US" sz="4000"/>
          </a:p>
        </p:txBody>
      </p:sp>
      <p:sp>
        <p:nvSpPr>
          <p:cNvPr id="3" name="內容版面配置區 2">
            <a:extLst>
              <a:ext uri="{FF2B5EF4-FFF2-40B4-BE49-F238E27FC236}">
                <a16:creationId xmlns:a16="http://schemas.microsoft.com/office/drawing/2014/main" id="{C2164D8D-035B-5C42-B0E1-426A2DF5775C}"/>
              </a:ext>
            </a:extLst>
          </p:cNvPr>
          <p:cNvSpPr>
            <a:spLocks noGrp="1"/>
          </p:cNvSpPr>
          <p:nvPr>
            <p:ph idx="1"/>
          </p:nvPr>
        </p:nvSpPr>
        <p:spPr/>
        <p:txBody>
          <a:bodyPr>
            <a:normAutofit/>
          </a:bodyPr>
          <a:lstStyle/>
          <a:p>
            <a:r>
              <a:rPr lang="en-US" altLang="zh-TW" sz="2400"/>
              <a:t>Three key challenges of computing systems: </a:t>
            </a:r>
            <a:r>
              <a:rPr kumimoji="1" lang="en" altLang="zh-TW" sz="2400" b="1"/>
              <a:t>Size reduction</a:t>
            </a:r>
            <a:r>
              <a:rPr kumimoji="1" lang="en" altLang="zh-TW" sz="2400"/>
              <a:t>,</a:t>
            </a:r>
            <a:r>
              <a:rPr lang="en-US" altLang="zh-TW" sz="2400"/>
              <a:t> </a:t>
            </a:r>
            <a:r>
              <a:rPr lang="en-US" altLang="zh-TW" sz="2400" b="1"/>
              <a:t>reduced power</a:t>
            </a:r>
            <a:r>
              <a:rPr lang="en-US" altLang="zh-TW" sz="2400"/>
              <a:t>, </a:t>
            </a:r>
            <a:r>
              <a:rPr lang="en-US" altLang="zh-TW" sz="2400" b="1"/>
              <a:t>higher speed</a:t>
            </a:r>
            <a:r>
              <a:rPr lang="en-US" altLang="zh-TW" sz="2400"/>
              <a:t>.</a:t>
            </a:r>
          </a:p>
          <a:p>
            <a:r>
              <a:rPr lang="en-US" altLang="zh-TW" sz="2400"/>
              <a:t>In 2035, the target device volume will be 50 mm3 with a power consumption of 0.5 mW.</a:t>
            </a:r>
          </a:p>
          <a:p>
            <a:endParaRPr kumimoji="1" lang="zh-TW" altLang="en-US" sz="2800"/>
          </a:p>
        </p:txBody>
      </p:sp>
      <p:pic>
        <p:nvPicPr>
          <p:cNvPr id="4" name="image47.png">
            <a:extLst>
              <a:ext uri="{FF2B5EF4-FFF2-40B4-BE49-F238E27FC236}">
                <a16:creationId xmlns:a16="http://schemas.microsoft.com/office/drawing/2014/main" id="{1306A20E-DA4C-6247-B15C-93CA3EE78CEA}"/>
              </a:ext>
            </a:extLst>
          </p:cNvPr>
          <p:cNvPicPr/>
          <p:nvPr/>
        </p:nvPicPr>
        <p:blipFill>
          <a:blip r:embed="rId3" cstate="print"/>
          <a:stretch>
            <a:fillRect/>
          </a:stretch>
        </p:blipFill>
        <p:spPr>
          <a:xfrm>
            <a:off x="3368510" y="2557731"/>
            <a:ext cx="5454979" cy="3619232"/>
          </a:xfrm>
          <a:prstGeom prst="rect">
            <a:avLst/>
          </a:prstGeom>
        </p:spPr>
      </p:pic>
      <p:sp>
        <p:nvSpPr>
          <p:cNvPr id="5" name="矩形 4">
            <a:extLst>
              <a:ext uri="{FF2B5EF4-FFF2-40B4-BE49-F238E27FC236}">
                <a16:creationId xmlns:a16="http://schemas.microsoft.com/office/drawing/2014/main" id="{6FBE2750-A899-804C-93DC-18423EB89A39}"/>
              </a:ext>
            </a:extLst>
          </p:cNvPr>
          <p:cNvSpPr/>
          <p:nvPr/>
        </p:nvSpPr>
        <p:spPr>
          <a:xfrm>
            <a:off x="3368510" y="6198290"/>
            <a:ext cx="6096000" cy="261610"/>
          </a:xfrm>
          <a:prstGeom prst="rect">
            <a:avLst/>
          </a:prstGeom>
        </p:spPr>
        <p:txBody>
          <a:bodyPr>
            <a:spAutoFit/>
          </a:bodyPr>
          <a:lstStyle/>
          <a:p>
            <a:r>
              <a:rPr lang="zh-TW" altLang="en-US" sz="1100"/>
              <a:t>Computing system roadmap for the power consumtion as a function of system volume.</a:t>
            </a:r>
          </a:p>
        </p:txBody>
      </p:sp>
    </p:spTree>
    <p:extLst>
      <p:ext uri="{BB962C8B-B14F-4D97-AF65-F5344CB8AC3E}">
        <p14:creationId xmlns:p14="http://schemas.microsoft.com/office/powerpoint/2010/main" val="1413786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Autofit/>
          </a:bodyPr>
          <a:lstStyle/>
          <a:p>
            <a:pPr lvl="0"/>
            <a:r>
              <a:rPr lang="en-US" altLang="zh-TW" b="1"/>
              <a:t>BBCube 3D redundancy – Typical Configuration of Stacked Synchronous DRAM Systems</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1" y="1233055"/>
            <a:ext cx="6234544" cy="4943908"/>
          </a:xfrm>
        </p:spPr>
        <p:txBody>
          <a:bodyPr>
            <a:normAutofit lnSpcReduction="10000"/>
          </a:bodyPr>
          <a:lstStyle/>
          <a:p>
            <a:r>
              <a:rPr lang="en-US" altLang="zh-TW"/>
              <a:t>This 2D redundancy was carried out on a die-by-die basis within each layer of the stack.</a:t>
            </a:r>
          </a:p>
          <a:p>
            <a:r>
              <a:rPr lang="en" altLang="zh-TW"/>
              <a:t>Recent DRAM devices were provided with extra cell arrays occupying 10% to 20% of the total area to reduce bit error rate (BER), in both cases of block sparing type redundancy and error check and correction (ECC)</a:t>
            </a:r>
          </a:p>
          <a:p>
            <a:r>
              <a:rPr lang="en-US" altLang="zh-TW"/>
              <a:t>When the 2D redundancy fail, the defective banks remain in the dies. In the case of the KGD process on the other hand, the dies were disposed of, which was in vain</a:t>
            </a:r>
          </a:p>
          <a:p>
            <a:r>
              <a:rPr lang="en" altLang="zh-TW"/>
              <a:t>With WOW technology, the calculated delay basis distance in the z-direction between neighboring layers was approxi- mately 30 µm.</a:t>
            </a:r>
          </a:p>
          <a:p>
            <a:r>
              <a:rPr lang="en" altLang="zh-TW"/>
              <a:t>It is possible to prefetch data from banks in different layers through the bypassing of vertical global wiring (Copper TSVs) in front of the buffer circuit block</a:t>
            </a:r>
          </a:p>
          <a:p>
            <a:r>
              <a:rPr lang="en" altLang="zh-TW"/>
              <a:t>Based upon the typical configuration</a:t>
            </a:r>
            <a:endParaRPr lang="zh-TW" altLang="zh-TW"/>
          </a:p>
        </p:txBody>
      </p:sp>
      <p:pic>
        <p:nvPicPr>
          <p:cNvPr id="5" name="image92.png">
            <a:extLst>
              <a:ext uri="{FF2B5EF4-FFF2-40B4-BE49-F238E27FC236}">
                <a16:creationId xmlns:a16="http://schemas.microsoft.com/office/drawing/2014/main" id="{9C523850-29DF-F841-961A-FA17B9B0ED79}"/>
              </a:ext>
            </a:extLst>
          </p:cNvPr>
          <p:cNvPicPr/>
          <p:nvPr/>
        </p:nvPicPr>
        <p:blipFill>
          <a:blip r:embed="rId2" cstate="print"/>
          <a:stretch>
            <a:fillRect/>
          </a:stretch>
        </p:blipFill>
        <p:spPr>
          <a:xfrm>
            <a:off x="7072745" y="1773382"/>
            <a:ext cx="5119255" cy="2325400"/>
          </a:xfrm>
          <a:prstGeom prst="rect">
            <a:avLst/>
          </a:prstGeom>
        </p:spPr>
      </p:pic>
    </p:spTree>
    <p:extLst>
      <p:ext uri="{BB962C8B-B14F-4D97-AF65-F5344CB8AC3E}">
        <p14:creationId xmlns:p14="http://schemas.microsoft.com/office/powerpoint/2010/main" val="3202835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0"/>
            <a:r>
              <a:rPr lang="en-US" altLang="zh-TW" b="1"/>
              <a:t>BBCube 3D redundancy –Techniques for 3D Redundancy</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108364"/>
            <a:ext cx="11132127" cy="4943908"/>
          </a:xfrm>
        </p:spPr>
        <p:txBody>
          <a:bodyPr>
            <a:normAutofit/>
          </a:bodyPr>
          <a:lstStyle/>
          <a:p>
            <a:r>
              <a:rPr lang="en" altLang="zh-TW" sz="1800"/>
              <a:t>If defective banks result from the defect rate exceeding the 2D redundancy capability, the total number of non-defective banks is not enough for stack device operation.</a:t>
            </a:r>
          </a:p>
          <a:p>
            <a:pPr marL="457200" indent="-457200">
              <a:buFont typeface="+mj-lt"/>
              <a:buAutoNum type="arabicPeriod"/>
            </a:pPr>
            <a:r>
              <a:rPr lang="en-US" altLang="zh-TW"/>
              <a:t>To enable repair of such devices, we added an extra layer to supplement the required number of non-defective banks, which is illustrated in Figure (a).</a:t>
            </a:r>
          </a:p>
          <a:p>
            <a:pPr marL="457200" indent="-457200">
              <a:buFont typeface="+mj-lt"/>
              <a:buAutoNum type="arabicPeriod"/>
            </a:pPr>
            <a:r>
              <a:rPr lang="en-US" altLang="zh-TW"/>
              <a:t>Replacing defective banks within individual sets of stacked bank groups to provide the overall functionality of individual TSV “digits”.</a:t>
            </a:r>
          </a:p>
          <a:p>
            <a:pPr marL="457200" indent="-457200">
              <a:buFont typeface="+mj-lt"/>
              <a:buAutoNum type="arabicPeriod"/>
            </a:pPr>
            <a:endParaRPr lang="en-US" altLang="zh-TW"/>
          </a:p>
          <a:p>
            <a:r>
              <a:rPr lang="en" altLang="zh-TW" sz="1800"/>
              <a:t>The banks, which belong to TSV “digits” were grouped together as a bank group.</a:t>
            </a:r>
          </a:p>
          <a:p>
            <a:r>
              <a:rPr lang="en-US" altLang="zh-TW"/>
              <a:t>Basically, banks supported a closely located set of TSV “digits”, to avoid an increase in internal wiring capacitance Therefore, we were able to replace defective banks within individual sets of stacked bank groups to provide the overall functionality of individual TSV “digits”. </a:t>
            </a:r>
          </a:p>
          <a:p>
            <a:r>
              <a:rPr lang="en" altLang="zh-TW" sz="1800"/>
              <a:t>11.1.5.	Quasi Layer-by-Layer Operation</a:t>
            </a:r>
            <a:endParaRPr lang="zh-TW" altLang="zh-TW" sz="1800"/>
          </a:p>
        </p:txBody>
      </p:sp>
      <p:pic>
        <p:nvPicPr>
          <p:cNvPr id="6" name="image93.png">
            <a:extLst>
              <a:ext uri="{FF2B5EF4-FFF2-40B4-BE49-F238E27FC236}">
                <a16:creationId xmlns:a16="http://schemas.microsoft.com/office/drawing/2014/main" id="{295A86E9-1DB7-FA44-98DD-0991AC7709EA}"/>
              </a:ext>
            </a:extLst>
          </p:cNvPr>
          <p:cNvPicPr/>
          <p:nvPr/>
        </p:nvPicPr>
        <p:blipFill>
          <a:blip r:embed="rId2" cstate="print"/>
          <a:stretch>
            <a:fillRect/>
          </a:stretch>
        </p:blipFill>
        <p:spPr>
          <a:xfrm>
            <a:off x="7263765" y="2760259"/>
            <a:ext cx="4928235" cy="3388995"/>
          </a:xfrm>
          <a:prstGeom prst="rect">
            <a:avLst/>
          </a:prstGeom>
        </p:spPr>
      </p:pic>
    </p:spTree>
    <p:extLst>
      <p:ext uri="{BB962C8B-B14F-4D97-AF65-F5344CB8AC3E}">
        <p14:creationId xmlns:p14="http://schemas.microsoft.com/office/powerpoint/2010/main" val="170361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A17542-A2D5-CC4A-AFCC-A14B6F8A611C}"/>
              </a:ext>
            </a:extLst>
          </p:cNvPr>
          <p:cNvSpPr>
            <a:spLocks noGrp="1"/>
          </p:cNvSpPr>
          <p:nvPr>
            <p:ph type="title"/>
          </p:nvPr>
        </p:nvSpPr>
        <p:spPr/>
        <p:txBody>
          <a:bodyPr/>
          <a:lstStyle/>
          <a:p>
            <a:r>
              <a:rPr kumimoji="1" lang="en" altLang="zh-TW"/>
              <a:t>11.1.8.	Yield Calculation</a:t>
            </a:r>
            <a:endParaRPr kumimoji="1" lang="zh-TW" altLang="en-US"/>
          </a:p>
        </p:txBody>
      </p:sp>
      <p:sp>
        <p:nvSpPr>
          <p:cNvPr id="3" name="內容版面配置區 2">
            <a:extLst>
              <a:ext uri="{FF2B5EF4-FFF2-40B4-BE49-F238E27FC236}">
                <a16:creationId xmlns:a16="http://schemas.microsoft.com/office/drawing/2014/main" id="{F0935555-92BE-254D-9B2B-4A942E81EFC5}"/>
              </a:ext>
            </a:extLst>
          </p:cNvPr>
          <p:cNvSpPr>
            <a:spLocks noGrp="1"/>
          </p:cNvSpPr>
          <p:nvPr>
            <p:ph idx="1"/>
          </p:nvPr>
        </p:nvSpPr>
        <p:spPr/>
        <p:txBody>
          <a:bodyPr/>
          <a:lstStyle/>
          <a:p>
            <a:r>
              <a:rPr kumimoji="1" lang="en" altLang="zh-TW"/>
              <a:t>Ys is systematic yield, Yr is random defect yield, S is the die size, and </a:t>
            </a:r>
            <a:r>
              <a:rPr kumimoji="1" lang="el-GR" altLang="zh-TW"/>
              <a:t>λ </a:t>
            </a:r>
            <a:r>
              <a:rPr kumimoji="1" lang="en" altLang="zh-TW"/>
              <a:t>represents the area density of random defects\</a:t>
            </a:r>
          </a:p>
          <a:p>
            <a:endParaRPr kumimoji="1" lang="zh-TW" altLang="en-US"/>
          </a:p>
        </p:txBody>
      </p:sp>
      <p:pic>
        <p:nvPicPr>
          <p:cNvPr id="4" name="圖片 3">
            <a:extLst>
              <a:ext uri="{FF2B5EF4-FFF2-40B4-BE49-F238E27FC236}">
                <a16:creationId xmlns:a16="http://schemas.microsoft.com/office/drawing/2014/main" id="{97D5CD8A-5F8F-DB4D-9CE2-5FC98671D9ED}"/>
              </a:ext>
            </a:extLst>
          </p:cNvPr>
          <p:cNvPicPr>
            <a:picLocks noChangeAspect="1"/>
          </p:cNvPicPr>
          <p:nvPr/>
        </p:nvPicPr>
        <p:blipFill>
          <a:blip r:embed="rId2"/>
          <a:stretch>
            <a:fillRect/>
          </a:stretch>
        </p:blipFill>
        <p:spPr>
          <a:xfrm>
            <a:off x="387153" y="4871830"/>
            <a:ext cx="4935934" cy="1148727"/>
          </a:xfrm>
          <a:prstGeom prst="rect">
            <a:avLst/>
          </a:prstGeom>
        </p:spPr>
      </p:pic>
      <p:pic>
        <p:nvPicPr>
          <p:cNvPr id="5" name="圖片 4">
            <a:extLst>
              <a:ext uri="{FF2B5EF4-FFF2-40B4-BE49-F238E27FC236}">
                <a16:creationId xmlns:a16="http://schemas.microsoft.com/office/drawing/2014/main" id="{AC003BA8-87E3-8A42-9FB0-1F1E35FD66BD}"/>
              </a:ext>
            </a:extLst>
          </p:cNvPr>
          <p:cNvPicPr>
            <a:picLocks noChangeAspect="1"/>
          </p:cNvPicPr>
          <p:nvPr/>
        </p:nvPicPr>
        <p:blipFill>
          <a:blip r:embed="rId3"/>
          <a:stretch>
            <a:fillRect/>
          </a:stretch>
        </p:blipFill>
        <p:spPr>
          <a:xfrm>
            <a:off x="387153" y="1334136"/>
            <a:ext cx="6012366" cy="2825173"/>
          </a:xfrm>
          <a:prstGeom prst="rect">
            <a:avLst/>
          </a:prstGeom>
        </p:spPr>
      </p:pic>
      <p:pic>
        <p:nvPicPr>
          <p:cNvPr id="7" name="圖片 6">
            <a:extLst>
              <a:ext uri="{FF2B5EF4-FFF2-40B4-BE49-F238E27FC236}">
                <a16:creationId xmlns:a16="http://schemas.microsoft.com/office/drawing/2014/main" id="{BC82008C-49AE-F34A-9B4D-3FD7FA67EB6F}"/>
              </a:ext>
            </a:extLst>
          </p:cNvPr>
          <p:cNvPicPr>
            <a:picLocks noChangeAspect="1"/>
          </p:cNvPicPr>
          <p:nvPr/>
        </p:nvPicPr>
        <p:blipFill>
          <a:blip r:embed="rId4"/>
          <a:stretch>
            <a:fillRect/>
          </a:stretch>
        </p:blipFill>
        <p:spPr>
          <a:xfrm>
            <a:off x="5904370" y="4715426"/>
            <a:ext cx="5570080" cy="1461537"/>
          </a:xfrm>
          <a:prstGeom prst="rect">
            <a:avLst/>
          </a:prstGeom>
        </p:spPr>
      </p:pic>
    </p:spTree>
    <p:extLst>
      <p:ext uri="{BB962C8B-B14F-4D97-AF65-F5344CB8AC3E}">
        <p14:creationId xmlns:p14="http://schemas.microsoft.com/office/powerpoint/2010/main" val="403358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1800"/>
              <a:t>Results of BBCube Yield</a:t>
            </a:r>
            <a:endParaRPr lang="zh-TW" altLang="zh-TW" sz="24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 altLang="zh-TW" sz="1800"/>
              <a:t>As indicated in Figure 52a, BBCube fabricated by the WOW process showed better yield than that of the KGD stacking case, for all single layer die yields Ydevice. </a:t>
            </a:r>
          </a:p>
          <a:p>
            <a:r>
              <a:rPr lang="en" altLang="zh-TW" sz="1800"/>
              <a:t>The reason is as follows. For the KGD case, if the required number of banks is not available in a silicon die, the die area is wasted. </a:t>
            </a:r>
          </a:p>
          <a:p>
            <a:r>
              <a:rPr lang="en" altLang="zh-TW" sz="1800"/>
              <a:t>On the contrary, for the WOW case, when there is an error in banks, the necessary number of banks can be substituted from other layers in the stack of bank groups.</a:t>
            </a:r>
          </a:p>
          <a:p>
            <a:r>
              <a:rPr lang="en" altLang="zh-TW" sz="1800"/>
              <a:t>Therefore, when the single layer die yield Ydevice is greater than or equal to 50%, the BBCube yield becomes more than 99% with 3D redundancy. If we want to achieve such excellent yield with only 2D redundancy, we must prepare more redundant sub-arrays. The area penalty evaluation of 2D redundancy is shown in Figure 52b.</a:t>
            </a:r>
            <a:endParaRPr lang="zh-TW" altLang="zh-TW" sz="1800"/>
          </a:p>
        </p:txBody>
      </p:sp>
      <p:pic>
        <p:nvPicPr>
          <p:cNvPr id="5" name="image96.jpeg">
            <a:extLst>
              <a:ext uri="{FF2B5EF4-FFF2-40B4-BE49-F238E27FC236}">
                <a16:creationId xmlns:a16="http://schemas.microsoft.com/office/drawing/2014/main" id="{AF5676EA-3DE8-C14D-82BA-E84A3F2E3F09}"/>
              </a:ext>
            </a:extLst>
          </p:cNvPr>
          <p:cNvPicPr/>
          <p:nvPr/>
        </p:nvPicPr>
        <p:blipFill>
          <a:blip r:embed="rId2" cstate="print"/>
          <a:stretch>
            <a:fillRect/>
          </a:stretch>
        </p:blipFill>
        <p:spPr>
          <a:xfrm>
            <a:off x="2912918" y="4376016"/>
            <a:ext cx="4953000" cy="2317750"/>
          </a:xfrm>
          <a:prstGeom prst="rect">
            <a:avLst/>
          </a:prstGeom>
        </p:spPr>
      </p:pic>
    </p:spTree>
    <p:extLst>
      <p:ext uri="{BB962C8B-B14F-4D97-AF65-F5344CB8AC3E}">
        <p14:creationId xmlns:p14="http://schemas.microsoft.com/office/powerpoint/2010/main" val="209452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1800"/>
              <a:t>Thermal Resistance Comparison of BBCube and Micro-Bumps</a:t>
            </a:r>
            <a:endParaRPr lang="zh-TW" altLang="zh-TW" sz="2400"/>
          </a:p>
        </p:txBody>
      </p:sp>
      <p:pic>
        <p:nvPicPr>
          <p:cNvPr id="4" name="內容版面配置區 3">
            <a:extLst>
              <a:ext uri="{FF2B5EF4-FFF2-40B4-BE49-F238E27FC236}">
                <a16:creationId xmlns:a16="http://schemas.microsoft.com/office/drawing/2014/main" id="{28EBA6C6-5895-F048-B854-43E3C390B0D1}"/>
              </a:ext>
            </a:extLst>
          </p:cNvPr>
          <p:cNvPicPr>
            <a:picLocks noGrp="1" noChangeAspect="1"/>
          </p:cNvPicPr>
          <p:nvPr>
            <p:ph idx="1"/>
          </p:nvPr>
        </p:nvPicPr>
        <p:blipFill>
          <a:blip r:embed="rId2"/>
          <a:stretch>
            <a:fillRect/>
          </a:stretch>
        </p:blipFill>
        <p:spPr>
          <a:xfrm>
            <a:off x="6613451" y="2753832"/>
            <a:ext cx="5397266" cy="3347558"/>
          </a:xfrm>
          <a:prstGeom prst="rect">
            <a:avLst/>
          </a:prstGeom>
        </p:spPr>
      </p:pic>
      <p:pic>
        <p:nvPicPr>
          <p:cNvPr id="6" name="image98.jpeg">
            <a:extLst>
              <a:ext uri="{FF2B5EF4-FFF2-40B4-BE49-F238E27FC236}">
                <a16:creationId xmlns:a16="http://schemas.microsoft.com/office/drawing/2014/main" id="{EFCC319E-F78E-8E49-88CF-205F21A55180}"/>
              </a:ext>
            </a:extLst>
          </p:cNvPr>
          <p:cNvPicPr/>
          <p:nvPr/>
        </p:nvPicPr>
        <p:blipFill>
          <a:blip r:embed="rId3" cstate="print"/>
          <a:stretch>
            <a:fillRect/>
          </a:stretch>
        </p:blipFill>
        <p:spPr>
          <a:xfrm>
            <a:off x="1199707" y="3083443"/>
            <a:ext cx="5413744" cy="2674628"/>
          </a:xfrm>
          <a:prstGeom prst="rect">
            <a:avLst/>
          </a:prstGeom>
        </p:spPr>
      </p:pic>
    </p:spTree>
    <p:extLst>
      <p:ext uri="{BB962C8B-B14F-4D97-AF65-F5344CB8AC3E}">
        <p14:creationId xmlns:p14="http://schemas.microsoft.com/office/powerpoint/2010/main" val="1106648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1800"/>
              <a:t>Thermal Resistance Comparison of BBCube and Micro-Bumps</a:t>
            </a:r>
            <a:endParaRPr lang="zh-TW" altLang="zh-TW" sz="2400"/>
          </a:p>
        </p:txBody>
      </p:sp>
      <p:sp>
        <p:nvSpPr>
          <p:cNvPr id="3" name="文字方塊 2">
            <a:extLst>
              <a:ext uri="{FF2B5EF4-FFF2-40B4-BE49-F238E27FC236}">
                <a16:creationId xmlns:a16="http://schemas.microsoft.com/office/drawing/2014/main" id="{B638F050-C9DF-C949-9A4D-CC51814FFF8A}"/>
              </a:ext>
            </a:extLst>
          </p:cNvPr>
          <p:cNvSpPr txBox="1"/>
          <p:nvPr/>
        </p:nvSpPr>
        <p:spPr>
          <a:xfrm>
            <a:off x="946298" y="925033"/>
            <a:ext cx="10407502" cy="2554545"/>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000"/>
              <a:t>The total thermal resistance of the micro-bump 3D stacked ICs can be calculated from calculated thermal conductivity of each layer.</a:t>
            </a:r>
          </a:p>
          <a:p>
            <a:pPr marL="285750" indent="-285750">
              <a:buFont typeface="Arial" panose="020B0604020202020204" pitchFamily="34" charset="0"/>
              <a:buChar char="•"/>
            </a:pPr>
            <a:r>
              <a:rPr kumimoji="1" lang="en" altLang="zh-TW" sz="2000"/>
              <a:t>The use of underfill material is advantageous only when the TSV occupancy is less than 0.05.</a:t>
            </a:r>
          </a:p>
          <a:p>
            <a:pPr marL="285750" indent="-285750">
              <a:buFont typeface="Arial" panose="020B0604020202020204" pitchFamily="34" charset="0"/>
              <a:buChar char="•"/>
            </a:pPr>
            <a:r>
              <a:rPr kumimoji="1" lang="en" altLang="zh-TW" sz="2000"/>
              <a:t>Using these material thermal conductivities, the thermal resistance of each layer was calculated, and then the total thermal resistance was calculated. </a:t>
            </a:r>
          </a:p>
          <a:p>
            <a:pPr marL="285750" indent="-285750">
              <a:buFont typeface="Arial" panose="020B0604020202020204" pitchFamily="34" charset="0"/>
              <a:buChar char="•"/>
            </a:pPr>
            <a:r>
              <a:rPr kumimoji="1" lang="en" altLang="zh-TW" sz="2000"/>
              <a:t>The size of the micro-bump was 25 µm and the micro-bump pitch was 50 µm. </a:t>
            </a:r>
          </a:p>
          <a:p>
            <a:pPr marL="285750" indent="-285750">
              <a:buFont typeface="Arial" panose="020B0604020202020204" pitchFamily="34" charset="0"/>
              <a:buChar char="•"/>
            </a:pPr>
            <a:r>
              <a:rPr kumimoji="1" lang="en" altLang="zh-TW" sz="2000"/>
              <a:t>The total thermal resistance was 1.54 Kcm2/W, which confirms that the thermal resistance of the BEOL and interconnection is too large to reduce the temperature rise.</a:t>
            </a:r>
            <a:endParaRPr kumimoji="1" lang="zh-TW" altLang="en-US" sz="2000"/>
          </a:p>
        </p:txBody>
      </p:sp>
      <p:pic>
        <p:nvPicPr>
          <p:cNvPr id="7" name="image100.jpeg">
            <a:extLst>
              <a:ext uri="{FF2B5EF4-FFF2-40B4-BE49-F238E27FC236}">
                <a16:creationId xmlns:a16="http://schemas.microsoft.com/office/drawing/2014/main" id="{0B161636-D2D7-8E4B-9643-8321F4F0134C}"/>
              </a:ext>
            </a:extLst>
          </p:cNvPr>
          <p:cNvPicPr/>
          <p:nvPr/>
        </p:nvPicPr>
        <p:blipFill>
          <a:blip r:embed="rId2" cstate="print"/>
          <a:stretch>
            <a:fillRect/>
          </a:stretch>
        </p:blipFill>
        <p:spPr>
          <a:xfrm>
            <a:off x="838200" y="4285130"/>
            <a:ext cx="3201054" cy="1988348"/>
          </a:xfrm>
          <a:prstGeom prst="rect">
            <a:avLst/>
          </a:prstGeom>
        </p:spPr>
      </p:pic>
      <p:pic>
        <p:nvPicPr>
          <p:cNvPr id="9" name="image101.jpeg">
            <a:extLst>
              <a:ext uri="{FF2B5EF4-FFF2-40B4-BE49-F238E27FC236}">
                <a16:creationId xmlns:a16="http://schemas.microsoft.com/office/drawing/2014/main" id="{216ED9F8-A7CC-5143-9D2E-0CB356AA0A50}"/>
              </a:ext>
            </a:extLst>
          </p:cNvPr>
          <p:cNvPicPr/>
          <p:nvPr/>
        </p:nvPicPr>
        <p:blipFill>
          <a:blip r:embed="rId3" cstate="print"/>
          <a:stretch>
            <a:fillRect/>
          </a:stretch>
        </p:blipFill>
        <p:spPr>
          <a:xfrm>
            <a:off x="4480942" y="4738800"/>
            <a:ext cx="3999669" cy="1534678"/>
          </a:xfrm>
          <a:prstGeom prst="rect">
            <a:avLst/>
          </a:prstGeom>
        </p:spPr>
      </p:pic>
      <p:pic>
        <p:nvPicPr>
          <p:cNvPr id="10" name="image102.jpeg">
            <a:extLst>
              <a:ext uri="{FF2B5EF4-FFF2-40B4-BE49-F238E27FC236}">
                <a16:creationId xmlns:a16="http://schemas.microsoft.com/office/drawing/2014/main" id="{DE7CD07F-BF7D-234F-A6C8-26A07661C28E}"/>
              </a:ext>
            </a:extLst>
          </p:cNvPr>
          <p:cNvPicPr>
            <a:picLocks noGrp="1"/>
          </p:cNvPicPr>
          <p:nvPr>
            <p:ph idx="1"/>
          </p:nvPr>
        </p:nvPicPr>
        <p:blipFill>
          <a:blip r:embed="rId4" cstate="print"/>
          <a:stretch>
            <a:fillRect/>
          </a:stretch>
        </p:blipFill>
        <p:spPr>
          <a:xfrm>
            <a:off x="9069071" y="4360170"/>
            <a:ext cx="2800200" cy="1913308"/>
          </a:xfrm>
          <a:prstGeom prst="rect">
            <a:avLst/>
          </a:prstGeom>
        </p:spPr>
      </p:pic>
    </p:spTree>
    <p:extLst>
      <p:ext uri="{BB962C8B-B14F-4D97-AF65-F5344CB8AC3E}">
        <p14:creationId xmlns:p14="http://schemas.microsoft.com/office/powerpoint/2010/main" val="249609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1800"/>
              <a:t>Thermal Resistance Comparison of BBCube and Micro-Bumps</a:t>
            </a:r>
            <a:endParaRPr lang="zh-TW" altLang="zh-TW" sz="24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011382"/>
            <a:ext cx="10515600" cy="4943908"/>
          </a:xfrm>
        </p:spPr>
        <p:txBody>
          <a:bodyPr/>
          <a:lstStyle/>
          <a:p>
            <a:r>
              <a:rPr lang="en" altLang="zh-TW"/>
              <a:t>The thermal conductivity of the BEOL with Cu TSV interconnections was calculated using the FEM.</a:t>
            </a:r>
          </a:p>
          <a:p>
            <a:r>
              <a:rPr lang="en-US" altLang="zh-TW"/>
              <a:t> The thermal resistance for the bumpless type was two orders of magnitude lower than that for the conventional structure. </a:t>
            </a:r>
          </a:p>
          <a:p>
            <a:r>
              <a:rPr lang="en-US" altLang="zh-TW"/>
              <a:t>Only 1% of the total metal area of bumpless TSVs is required to achieve the same thermal resistance, in comparison with the conventional structure.</a:t>
            </a:r>
            <a:r>
              <a:rPr lang="zh-TW" altLang="zh-TW">
                <a:effectLst/>
              </a:rPr>
              <a:t> </a:t>
            </a:r>
            <a:endParaRPr lang="en-US" altLang="zh-TW">
              <a:effectLst/>
            </a:endParaRPr>
          </a:p>
          <a:p>
            <a:r>
              <a:rPr lang="en" altLang="zh-TW"/>
              <a:t>Bumpless interconnection thickness is 4 times thinner than microbump one, hence the thermal resistance of interconnection is more than 4 times smaller. </a:t>
            </a:r>
          </a:p>
          <a:p>
            <a:r>
              <a:rPr lang="en-US" altLang="zh-TW"/>
              <a:t>The interconnection and BEOL thermal resistances for the bumpless type are also almost 4 and 3 times smaller.</a:t>
            </a:r>
            <a:endParaRPr lang="en" altLang="zh-TW"/>
          </a:p>
          <a:p>
            <a:endParaRPr lang="zh-TW" altLang="en-US"/>
          </a:p>
        </p:txBody>
      </p:sp>
      <p:pic>
        <p:nvPicPr>
          <p:cNvPr id="11" name="image103.jpeg">
            <a:extLst>
              <a:ext uri="{FF2B5EF4-FFF2-40B4-BE49-F238E27FC236}">
                <a16:creationId xmlns:a16="http://schemas.microsoft.com/office/drawing/2014/main" id="{1F8F54F9-B68C-8C47-9074-38B14260D22F}"/>
              </a:ext>
            </a:extLst>
          </p:cNvPr>
          <p:cNvPicPr/>
          <p:nvPr/>
        </p:nvPicPr>
        <p:blipFill>
          <a:blip r:embed="rId2" cstate="print"/>
          <a:stretch>
            <a:fillRect/>
          </a:stretch>
        </p:blipFill>
        <p:spPr>
          <a:xfrm>
            <a:off x="505691" y="4588555"/>
            <a:ext cx="3883429" cy="1500019"/>
          </a:xfrm>
          <a:prstGeom prst="rect">
            <a:avLst/>
          </a:prstGeom>
        </p:spPr>
      </p:pic>
      <p:pic>
        <p:nvPicPr>
          <p:cNvPr id="6" name="圖片 5">
            <a:extLst>
              <a:ext uri="{FF2B5EF4-FFF2-40B4-BE49-F238E27FC236}">
                <a16:creationId xmlns:a16="http://schemas.microsoft.com/office/drawing/2014/main" id="{E1DBC92E-0154-1249-A420-4E9766BBD3BE}"/>
              </a:ext>
            </a:extLst>
          </p:cNvPr>
          <p:cNvPicPr>
            <a:picLocks noChangeAspect="1"/>
          </p:cNvPicPr>
          <p:nvPr/>
        </p:nvPicPr>
        <p:blipFill>
          <a:blip r:embed="rId3"/>
          <a:stretch>
            <a:fillRect/>
          </a:stretch>
        </p:blipFill>
        <p:spPr>
          <a:xfrm>
            <a:off x="4960406" y="3940525"/>
            <a:ext cx="6994295" cy="2917475"/>
          </a:xfrm>
          <a:prstGeom prst="rect">
            <a:avLst/>
          </a:prstGeom>
        </p:spPr>
      </p:pic>
      <p:sp>
        <p:nvSpPr>
          <p:cNvPr id="8" name="矩形 7">
            <a:extLst>
              <a:ext uri="{FF2B5EF4-FFF2-40B4-BE49-F238E27FC236}">
                <a16:creationId xmlns:a16="http://schemas.microsoft.com/office/drawing/2014/main" id="{CB05CA10-719B-874B-ABBB-341B8A1F17B1}"/>
              </a:ext>
            </a:extLst>
          </p:cNvPr>
          <p:cNvSpPr/>
          <p:nvPr/>
        </p:nvSpPr>
        <p:spPr>
          <a:xfrm>
            <a:off x="9460871" y="5730843"/>
            <a:ext cx="2190939" cy="479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2" name="矩形 11">
            <a:extLst>
              <a:ext uri="{FF2B5EF4-FFF2-40B4-BE49-F238E27FC236}">
                <a16:creationId xmlns:a16="http://schemas.microsoft.com/office/drawing/2014/main" id="{88727509-A338-5347-ACCB-BBEB6894BA03}"/>
              </a:ext>
            </a:extLst>
          </p:cNvPr>
          <p:cNvSpPr/>
          <p:nvPr/>
        </p:nvSpPr>
        <p:spPr>
          <a:xfrm>
            <a:off x="9512643" y="4949411"/>
            <a:ext cx="2190939" cy="1282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矩形 12">
            <a:extLst>
              <a:ext uri="{FF2B5EF4-FFF2-40B4-BE49-F238E27FC236}">
                <a16:creationId xmlns:a16="http://schemas.microsoft.com/office/drawing/2014/main" id="{B08E3759-B751-1444-9309-AEB06BC94AB5}"/>
              </a:ext>
            </a:extLst>
          </p:cNvPr>
          <p:cNvSpPr/>
          <p:nvPr/>
        </p:nvSpPr>
        <p:spPr>
          <a:xfrm>
            <a:off x="8843184" y="5542099"/>
            <a:ext cx="2971827" cy="1818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815581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2800"/>
              <a:t>Thermal Resistance Comparison of BBCube and Micro-Bumps</a:t>
            </a:r>
            <a:endParaRPr lang="zh-TW" altLang="zh-TW" sz="36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139868"/>
            <a:ext cx="10515600" cy="5037095"/>
          </a:xfrm>
        </p:spPr>
        <p:txBody>
          <a:bodyPr>
            <a:normAutofit lnSpcReduction="10000"/>
          </a:bodyPr>
          <a:lstStyle/>
          <a:p>
            <a:r>
              <a:rPr lang="en-US" altLang="zh-TW"/>
              <a:t>The temperature rise for each layer was calculated using</a:t>
            </a:r>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r>
              <a:rPr lang="en-US" altLang="zh-TW"/>
              <a:t>The maximum temperature rise ∆T for the no microbump case (BBCube) was</a:t>
            </a:r>
            <a:r>
              <a:rPr lang="zh-TW" altLang="en-US"/>
              <a:t> </a:t>
            </a:r>
            <a:r>
              <a:rPr lang="en-US" altLang="zh-TW"/>
              <a:t>around 5.8 ◦C, which is almost one-fourth that of the microbump case.</a:t>
            </a:r>
            <a:endParaRPr lang="zh-TW" altLang="zh-TW"/>
          </a:p>
          <a:p>
            <a:endParaRPr lang="zh-TW" altLang="en-US"/>
          </a:p>
        </p:txBody>
      </p:sp>
      <p:pic>
        <p:nvPicPr>
          <p:cNvPr id="4" name="圖片 3">
            <a:extLst>
              <a:ext uri="{FF2B5EF4-FFF2-40B4-BE49-F238E27FC236}">
                <a16:creationId xmlns:a16="http://schemas.microsoft.com/office/drawing/2014/main" id="{D0333478-7E3E-8B4F-A6CD-348B9D95DA7B}"/>
              </a:ext>
            </a:extLst>
          </p:cNvPr>
          <p:cNvPicPr>
            <a:picLocks noChangeAspect="1"/>
          </p:cNvPicPr>
          <p:nvPr/>
        </p:nvPicPr>
        <p:blipFill rotWithShape="1">
          <a:blip r:embed="rId2"/>
          <a:srcRect l="33085"/>
          <a:stretch/>
        </p:blipFill>
        <p:spPr>
          <a:xfrm>
            <a:off x="1253536" y="1526424"/>
            <a:ext cx="4835433" cy="1892300"/>
          </a:xfrm>
          <a:prstGeom prst="rect">
            <a:avLst/>
          </a:prstGeom>
        </p:spPr>
      </p:pic>
      <p:pic>
        <p:nvPicPr>
          <p:cNvPr id="6" name="圖片 5">
            <a:extLst>
              <a:ext uri="{FF2B5EF4-FFF2-40B4-BE49-F238E27FC236}">
                <a16:creationId xmlns:a16="http://schemas.microsoft.com/office/drawing/2014/main" id="{B3E5BD15-99FC-1449-A109-CE869AA71198}"/>
              </a:ext>
            </a:extLst>
          </p:cNvPr>
          <p:cNvPicPr>
            <a:picLocks noChangeAspect="1"/>
          </p:cNvPicPr>
          <p:nvPr/>
        </p:nvPicPr>
        <p:blipFill>
          <a:blip r:embed="rId3"/>
          <a:stretch>
            <a:fillRect/>
          </a:stretch>
        </p:blipFill>
        <p:spPr>
          <a:xfrm>
            <a:off x="1130729" y="3232479"/>
            <a:ext cx="4542904" cy="1145602"/>
          </a:xfrm>
          <a:prstGeom prst="rect">
            <a:avLst/>
          </a:prstGeom>
        </p:spPr>
      </p:pic>
      <p:pic>
        <p:nvPicPr>
          <p:cNvPr id="8" name="image104.png">
            <a:extLst>
              <a:ext uri="{FF2B5EF4-FFF2-40B4-BE49-F238E27FC236}">
                <a16:creationId xmlns:a16="http://schemas.microsoft.com/office/drawing/2014/main" id="{4A3C3583-DE01-4F49-B779-466D270C5DA4}"/>
              </a:ext>
            </a:extLst>
          </p:cNvPr>
          <p:cNvPicPr/>
          <p:nvPr/>
        </p:nvPicPr>
        <p:blipFill>
          <a:blip r:embed="rId4" cstate="print"/>
          <a:stretch>
            <a:fillRect/>
          </a:stretch>
        </p:blipFill>
        <p:spPr>
          <a:xfrm>
            <a:off x="6504305" y="1604529"/>
            <a:ext cx="4849495" cy="3628390"/>
          </a:xfrm>
          <a:prstGeom prst="rect">
            <a:avLst/>
          </a:prstGeom>
        </p:spPr>
      </p:pic>
    </p:spTree>
    <p:extLst>
      <p:ext uri="{BB962C8B-B14F-4D97-AF65-F5344CB8AC3E}">
        <p14:creationId xmlns:p14="http://schemas.microsoft.com/office/powerpoint/2010/main" val="32478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2"/>
            <a:r>
              <a:rPr lang="en-US" altLang="zh-TW" sz="3600"/>
              <a:t>Summary and Conclusion</a:t>
            </a:r>
            <a:endParaRPr lang="zh-TW" altLang="zh-TW" sz="3600"/>
          </a:p>
        </p:txBody>
      </p:sp>
      <p:sp>
        <p:nvSpPr>
          <p:cNvPr id="5" name="內容版面配置區 4">
            <a:extLst>
              <a:ext uri="{FF2B5EF4-FFF2-40B4-BE49-F238E27FC236}">
                <a16:creationId xmlns:a16="http://schemas.microsoft.com/office/drawing/2014/main" id="{D6B9BEB1-178E-E240-9A2F-3EBC3F49AA5E}"/>
              </a:ext>
            </a:extLst>
          </p:cNvPr>
          <p:cNvSpPr>
            <a:spLocks noGrp="1"/>
          </p:cNvSpPr>
          <p:nvPr>
            <p:ph idx="1"/>
          </p:nvPr>
        </p:nvSpPr>
        <p:spPr>
          <a:xfrm>
            <a:off x="838200" y="1139868"/>
            <a:ext cx="10515600" cy="5037095"/>
          </a:xfrm>
        </p:spPr>
        <p:txBody>
          <a:bodyPr>
            <a:normAutofit/>
          </a:bodyPr>
          <a:lstStyle/>
          <a:p>
            <a:r>
              <a:rPr lang="en-US" altLang="zh-TW"/>
              <a:t>Increasing the TSV interconnects density enables terabyte-level bandwidth without sacrificing energy efficiency.</a:t>
            </a:r>
          </a:p>
          <a:p>
            <a:r>
              <a:rPr lang="en-US" altLang="zh-TW"/>
              <a:t>Tapplication of 3D redundancy to utilize wafer form manufacturing have been presented and Wafer-on-wafer fabrication was realized with the support of a 3D redundancy scheme, which means that BBCube could be the next system scaling enabler.</a:t>
            </a:r>
          </a:p>
          <a:p>
            <a:r>
              <a:rPr lang="en" altLang="zh-TW"/>
              <a:t>This paper describes the process platform for BBCube WOW and COW technologies and BBCube DRAMs with high speed and low IO buffer power by enhancing parallelism</a:t>
            </a:r>
          </a:p>
          <a:p>
            <a:r>
              <a:rPr lang="en" altLang="zh-TW"/>
              <a:t>Increasing yield by using a vertically replaceable memory block architecture.</a:t>
            </a:r>
          </a:p>
          <a:p>
            <a:r>
              <a:rPr lang="en" altLang="zh-TW"/>
              <a:t>Present a comparison of thermal characteristics in 3D structures constructed with micro-bumps and BBCube </a:t>
            </a:r>
            <a:r>
              <a:rPr lang="en-US" altLang="zh-TW"/>
              <a:t>the total thermal resistance of organic layers 20 and 5 µm thick were 1.54 and 0.46 Kcm2/W, respectively.</a:t>
            </a:r>
            <a:endParaRPr lang="zh-TW" altLang="zh-TW"/>
          </a:p>
          <a:p>
            <a:endParaRPr lang="zh-TW" altLang="en-US"/>
          </a:p>
        </p:txBody>
      </p:sp>
    </p:spTree>
    <p:extLst>
      <p:ext uri="{BB962C8B-B14F-4D97-AF65-F5344CB8AC3E}">
        <p14:creationId xmlns:p14="http://schemas.microsoft.com/office/powerpoint/2010/main" val="142562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4DCE97-B5E9-BE4C-BA83-6C19C94BC87D}"/>
              </a:ext>
            </a:extLst>
          </p:cNvPr>
          <p:cNvSpPr>
            <a:spLocks noGrp="1"/>
          </p:cNvSpPr>
          <p:nvPr>
            <p:ph type="title"/>
          </p:nvPr>
        </p:nvSpPr>
        <p:spPr/>
        <p:txBody>
          <a:bodyPr/>
          <a:lstStyle/>
          <a:p>
            <a:r>
              <a:rPr lang="en" altLang="zh-TW" sz="4000" b="1"/>
              <a:t>BBCube DRAM</a:t>
            </a:r>
            <a:endParaRPr lang="zh-TW" altLang="en-US" sz="4000" b="1"/>
          </a:p>
        </p:txBody>
      </p:sp>
      <p:sp>
        <p:nvSpPr>
          <p:cNvPr id="3" name="內容版面配置區 2">
            <a:extLst>
              <a:ext uri="{FF2B5EF4-FFF2-40B4-BE49-F238E27FC236}">
                <a16:creationId xmlns:a16="http://schemas.microsoft.com/office/drawing/2014/main" id="{4757DB75-F267-B447-97BA-BC46DD3CEEDD}"/>
              </a:ext>
            </a:extLst>
          </p:cNvPr>
          <p:cNvSpPr>
            <a:spLocks noGrp="1"/>
          </p:cNvSpPr>
          <p:nvPr>
            <p:ph idx="1"/>
          </p:nvPr>
        </p:nvSpPr>
        <p:spPr/>
        <p:txBody>
          <a:bodyPr>
            <a:normAutofit/>
          </a:bodyPr>
          <a:lstStyle/>
          <a:p>
            <a:r>
              <a:rPr lang="en-US" altLang="zh-TW" sz="2400"/>
              <a:t>TSVs with micro-bumps are conventionally used for the high-bandwidth memory (HBM) </a:t>
            </a:r>
          </a:p>
          <a:p>
            <a:r>
              <a:rPr lang="en-US" altLang="zh-TW" sz="2400"/>
              <a:t>Difficult for even HBM to catch up with the increasing speed of GPUs or CPUs</a:t>
            </a:r>
            <a:r>
              <a:rPr lang="zh-TW" altLang="zh-TW" sz="2400"/>
              <a:t> </a:t>
            </a:r>
            <a:endParaRPr lang="en-US" altLang="zh-TW" sz="2400"/>
          </a:p>
          <a:p>
            <a:r>
              <a:rPr lang="en-US" altLang="zh-TW" sz="2400"/>
              <a:t>GPU/CPU vendors are constantly striving to increase the speed of their products, for example, to 2 TB/s and 4 TB/s, focusing on AI systems. HBM will have to increase the I/O pin speed by 2.5 times, such as the 5.0 Gb/s/pin [87] from the 2.0 Gb/s/pin [84], and therefore, power and heat will also be increased.</a:t>
            </a:r>
          </a:p>
          <a:p>
            <a:endParaRPr lang="en-US" altLang="zh-TW" sz="2400"/>
          </a:p>
          <a:p>
            <a:pPr marL="971550" lvl="1" indent="-514350">
              <a:buFont typeface="+mj-lt"/>
              <a:buAutoNum type="arabicPeriod"/>
            </a:pPr>
            <a:endParaRPr kumimoji="1" lang="zh-TW" altLang="en-US" sz="2800"/>
          </a:p>
        </p:txBody>
      </p:sp>
    </p:spTree>
    <p:extLst>
      <p:ext uri="{BB962C8B-B14F-4D97-AF65-F5344CB8AC3E}">
        <p14:creationId xmlns:p14="http://schemas.microsoft.com/office/powerpoint/2010/main" val="118596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4FE0D3-0F37-D443-BB9B-CF2B9B4D6439}"/>
              </a:ext>
            </a:extLst>
          </p:cNvPr>
          <p:cNvSpPr>
            <a:spLocks noGrp="1"/>
          </p:cNvSpPr>
          <p:nvPr>
            <p:ph type="title"/>
          </p:nvPr>
        </p:nvSpPr>
        <p:spPr/>
        <p:txBody>
          <a:bodyPr>
            <a:normAutofit fontScale="90000"/>
          </a:bodyPr>
          <a:lstStyle/>
          <a:p>
            <a:r>
              <a:rPr lang="en-US" altLang="zh-TW" sz="4000" b="1"/>
              <a:t>BBCube DRAM (1/) Electrical Characteristics of BBCube</a:t>
            </a:r>
            <a:endParaRPr lang="zh-TW" altLang="en-US" sz="4000" b="1"/>
          </a:p>
        </p:txBody>
      </p:sp>
      <p:sp>
        <p:nvSpPr>
          <p:cNvPr id="3" name="內容版面配置區 2">
            <a:extLst>
              <a:ext uri="{FF2B5EF4-FFF2-40B4-BE49-F238E27FC236}">
                <a16:creationId xmlns:a16="http://schemas.microsoft.com/office/drawing/2014/main" id="{5FC02221-288D-4741-A2D7-B66570B652F5}"/>
              </a:ext>
            </a:extLst>
          </p:cNvPr>
          <p:cNvSpPr>
            <a:spLocks noGrp="1"/>
          </p:cNvSpPr>
          <p:nvPr>
            <p:ph idx="1"/>
          </p:nvPr>
        </p:nvSpPr>
        <p:spPr/>
        <p:txBody>
          <a:bodyPr/>
          <a:lstStyle/>
          <a:p>
            <a:r>
              <a:rPr kumimoji="1" lang="en" altLang="zh-TW"/>
              <a:t>In conventional 3DI, on top of the TSVs, bumps consisting of copper pillars and solder were formed.</a:t>
            </a:r>
          </a:p>
          <a:p>
            <a:endParaRPr kumimoji="1" lang="en" altLang="zh-TW"/>
          </a:p>
        </p:txBody>
      </p:sp>
      <p:pic>
        <p:nvPicPr>
          <p:cNvPr id="4" name="圖片 3">
            <a:extLst>
              <a:ext uri="{FF2B5EF4-FFF2-40B4-BE49-F238E27FC236}">
                <a16:creationId xmlns:a16="http://schemas.microsoft.com/office/drawing/2014/main" id="{CBD6008D-DF41-A743-99EA-744A6DB8FB27}"/>
              </a:ext>
            </a:extLst>
          </p:cNvPr>
          <p:cNvPicPr>
            <a:picLocks noChangeAspect="1"/>
          </p:cNvPicPr>
          <p:nvPr/>
        </p:nvPicPr>
        <p:blipFill>
          <a:blip r:embed="rId2"/>
          <a:stretch>
            <a:fillRect/>
          </a:stretch>
        </p:blipFill>
        <p:spPr>
          <a:xfrm>
            <a:off x="581891" y="3705009"/>
            <a:ext cx="5200876" cy="2409283"/>
          </a:xfrm>
          <a:prstGeom prst="rect">
            <a:avLst/>
          </a:prstGeom>
        </p:spPr>
      </p:pic>
      <p:pic>
        <p:nvPicPr>
          <p:cNvPr id="5" name="圖片 4">
            <a:extLst>
              <a:ext uri="{FF2B5EF4-FFF2-40B4-BE49-F238E27FC236}">
                <a16:creationId xmlns:a16="http://schemas.microsoft.com/office/drawing/2014/main" id="{BEBB6607-A2C9-AD46-B7A9-25728A9BF8A4}"/>
              </a:ext>
            </a:extLst>
          </p:cNvPr>
          <p:cNvPicPr>
            <a:picLocks noChangeAspect="1"/>
          </p:cNvPicPr>
          <p:nvPr/>
        </p:nvPicPr>
        <p:blipFill>
          <a:blip r:embed="rId3"/>
          <a:stretch>
            <a:fillRect/>
          </a:stretch>
        </p:blipFill>
        <p:spPr>
          <a:xfrm>
            <a:off x="6039076" y="2927545"/>
            <a:ext cx="5766604" cy="3708204"/>
          </a:xfrm>
          <a:prstGeom prst="rect">
            <a:avLst/>
          </a:prstGeom>
        </p:spPr>
      </p:pic>
    </p:spTree>
    <p:extLst>
      <p:ext uri="{BB962C8B-B14F-4D97-AF65-F5344CB8AC3E}">
        <p14:creationId xmlns:p14="http://schemas.microsoft.com/office/powerpoint/2010/main" val="143822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5243945" cy="4943908"/>
          </a:xfrm>
        </p:spPr>
        <p:txBody>
          <a:bodyPr/>
          <a:lstStyle/>
          <a:p>
            <a:endParaRPr kumimoji="1" lang="zh-TW" altLang="en-US"/>
          </a:p>
        </p:txBody>
      </p:sp>
      <p:pic>
        <p:nvPicPr>
          <p:cNvPr id="4" name="圖片 3">
            <a:extLst>
              <a:ext uri="{FF2B5EF4-FFF2-40B4-BE49-F238E27FC236}">
                <a16:creationId xmlns:a16="http://schemas.microsoft.com/office/drawing/2014/main" id="{FF317A90-8F0C-6B4C-B269-D449ABADA6A7}"/>
              </a:ext>
            </a:extLst>
          </p:cNvPr>
          <p:cNvPicPr>
            <a:picLocks noChangeAspect="1"/>
          </p:cNvPicPr>
          <p:nvPr/>
        </p:nvPicPr>
        <p:blipFill rotWithShape="1">
          <a:blip r:embed="rId2"/>
          <a:srcRect r="7933"/>
          <a:stretch/>
        </p:blipFill>
        <p:spPr>
          <a:xfrm>
            <a:off x="6082145" y="1233055"/>
            <a:ext cx="6080224" cy="4943908"/>
          </a:xfrm>
          <a:prstGeom prst="rect">
            <a:avLst/>
          </a:prstGeom>
        </p:spPr>
      </p:pic>
    </p:spTree>
    <p:extLst>
      <p:ext uri="{BB962C8B-B14F-4D97-AF65-F5344CB8AC3E}">
        <p14:creationId xmlns:p14="http://schemas.microsoft.com/office/powerpoint/2010/main" val="1632700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lstStyle/>
          <a:p>
            <a:endParaRPr kumimoji="1" lang="zh-TW" altLang="en-US"/>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5243945" cy="4943908"/>
          </a:xfrm>
        </p:spPr>
        <p:txBody>
          <a:bodyPr>
            <a:normAutofit lnSpcReduction="10000"/>
          </a:bodyPr>
          <a:lstStyle/>
          <a:p>
            <a:r>
              <a:rPr kumimoji="1" lang="en" altLang="zh-TW"/>
              <a:t>By utilizing the capabilities of the dense TSVs, the data rate was set at only 800 Mb/s, which is lower than the HBM2E of 3.2 Gb/s. </a:t>
            </a:r>
          </a:p>
          <a:p>
            <a:r>
              <a:rPr kumimoji="1" lang="en" altLang="zh-TW"/>
              <a:t>Nine DRAM die was stacked in case of BBCube. An additional die was used to implement novel 3D-based redundancy.</a:t>
            </a:r>
          </a:p>
          <a:p>
            <a:r>
              <a:rPr kumimoji="1" lang="en" altLang="zh-TW"/>
              <a:t>BBCube achieved 30-times higher I/O power efficiency  which four-times higher bandwidth with only 13% of the I/O power consumption compared to HBM.</a:t>
            </a:r>
          </a:p>
          <a:p>
            <a:r>
              <a:rPr lang="en-US" altLang="zh-TW"/>
              <a:t>The TSV area in the DRAM die became 64% using 12 µm pitch, and the I/O circuit area becomes about 1/30th. </a:t>
            </a:r>
          </a:p>
          <a:p>
            <a:r>
              <a:rPr lang="en-US" altLang="zh-TW"/>
              <a:t>the next generation (Gen2) should be able to achieve 32-times higher bandwidth with the same I/O power consumption as HBM.</a:t>
            </a:r>
            <a:endParaRPr lang="zh-TW" altLang="zh-TW"/>
          </a:p>
        </p:txBody>
      </p:sp>
      <p:pic>
        <p:nvPicPr>
          <p:cNvPr id="5" name="image64.jpeg">
            <a:extLst>
              <a:ext uri="{FF2B5EF4-FFF2-40B4-BE49-F238E27FC236}">
                <a16:creationId xmlns:a16="http://schemas.microsoft.com/office/drawing/2014/main" id="{D4792185-D2ED-5948-9314-1FBADE44D963}"/>
              </a:ext>
            </a:extLst>
          </p:cNvPr>
          <p:cNvPicPr/>
          <p:nvPr/>
        </p:nvPicPr>
        <p:blipFill>
          <a:blip r:embed="rId2" cstate="print"/>
          <a:stretch>
            <a:fillRect/>
          </a:stretch>
        </p:blipFill>
        <p:spPr>
          <a:xfrm>
            <a:off x="6398462" y="1148499"/>
            <a:ext cx="5213985" cy="2556510"/>
          </a:xfrm>
          <a:prstGeom prst="rect">
            <a:avLst/>
          </a:prstGeom>
        </p:spPr>
      </p:pic>
      <p:pic>
        <p:nvPicPr>
          <p:cNvPr id="6" name="圖片 5">
            <a:extLst>
              <a:ext uri="{FF2B5EF4-FFF2-40B4-BE49-F238E27FC236}">
                <a16:creationId xmlns:a16="http://schemas.microsoft.com/office/drawing/2014/main" id="{6C144AA6-1C0A-984E-8504-0B1759471FC0}"/>
              </a:ext>
            </a:extLst>
          </p:cNvPr>
          <p:cNvPicPr>
            <a:picLocks noChangeAspect="1"/>
          </p:cNvPicPr>
          <p:nvPr/>
        </p:nvPicPr>
        <p:blipFill>
          <a:blip r:embed="rId3"/>
          <a:stretch>
            <a:fillRect/>
          </a:stretch>
        </p:blipFill>
        <p:spPr>
          <a:xfrm>
            <a:off x="7329054" y="3842126"/>
            <a:ext cx="3327400" cy="2776434"/>
          </a:xfrm>
          <a:prstGeom prst="rect">
            <a:avLst/>
          </a:prstGeom>
        </p:spPr>
      </p:pic>
    </p:spTree>
    <p:extLst>
      <p:ext uri="{BB962C8B-B14F-4D97-AF65-F5344CB8AC3E}">
        <p14:creationId xmlns:p14="http://schemas.microsoft.com/office/powerpoint/2010/main" val="1525185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r>
              <a:rPr lang="en-US" altLang="zh-TW" sz="4000" b="1"/>
              <a:t>Thermal Characteristics of BBCube</a:t>
            </a:r>
            <a:endParaRPr lang="zh-TW" altLang="en-US" sz="4000"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kumimoji="1" lang="en" altLang="zh-TW" sz="1800"/>
              <a:t>The TSVs in the BBCube were connected directly to the bottom die, whereas with conventional 3DI, it is necessary to put a solder and a BEOL layer between the TSVs, which increases the thermal resistance.</a:t>
            </a:r>
          </a:p>
          <a:p>
            <a:r>
              <a:rPr lang="en" altLang="zh-TW" sz="1800"/>
              <a:t>The thermal resistance in the BBCube case which </a:t>
            </a:r>
            <a:r>
              <a:rPr kumimoji="1" lang="en" altLang="zh-TW" sz="1800"/>
              <a:t>TSVs in the BBCube were connected directly to the bottom die, </a:t>
            </a:r>
            <a:r>
              <a:rPr lang="en" altLang="zh-TW" sz="1800"/>
              <a:t>was 1/4th that of conventional 3DI which had additional </a:t>
            </a:r>
            <a:r>
              <a:rPr kumimoji="1" lang="en" altLang="zh-TW" sz="1800"/>
              <a:t>solder and a BEOL layer .</a:t>
            </a:r>
          </a:p>
          <a:p>
            <a:r>
              <a:rPr kumimoji="1" lang="en" altLang="zh-TW" sz="1800"/>
              <a:t>The graph shows the temperature difference between the top of the stacked DRAM, which was at room temperature, and the highest temperature part of the DRAM cell with the same power consumption</a:t>
            </a:r>
          </a:p>
          <a:p>
            <a:r>
              <a:rPr lang="en-US" altLang="zh-TW" sz="1800"/>
              <a:t>Even when 34 dies were stacked, the difference in temperature in BBCube was 16 ◦C, which was about two-thirds that of HBM with 8 stacks.</a:t>
            </a:r>
          </a:p>
          <a:p>
            <a:r>
              <a:rPr lang="en" altLang="zh-TW" sz="1800"/>
              <a:t>BBCube allowed stacking of 4-times more dies than HBM, and allowed the memory capacity to reach 64 GB using 16 Gb DRAM dies.</a:t>
            </a:r>
            <a:endParaRPr lang="zh-TW" altLang="zh-TW" sz="1800"/>
          </a:p>
        </p:txBody>
      </p:sp>
      <p:pic>
        <p:nvPicPr>
          <p:cNvPr id="4" name="圖片 3">
            <a:extLst>
              <a:ext uri="{FF2B5EF4-FFF2-40B4-BE49-F238E27FC236}">
                <a16:creationId xmlns:a16="http://schemas.microsoft.com/office/drawing/2014/main" id="{8D410C89-34E9-A54E-8B73-8C33FA8D0058}"/>
              </a:ext>
            </a:extLst>
          </p:cNvPr>
          <p:cNvPicPr>
            <a:picLocks noChangeAspect="1"/>
          </p:cNvPicPr>
          <p:nvPr/>
        </p:nvPicPr>
        <p:blipFill>
          <a:blip r:embed="rId2"/>
          <a:stretch>
            <a:fillRect/>
          </a:stretch>
        </p:blipFill>
        <p:spPr>
          <a:xfrm>
            <a:off x="1319646" y="4436405"/>
            <a:ext cx="4010890" cy="2308594"/>
          </a:xfrm>
          <a:prstGeom prst="rect">
            <a:avLst/>
          </a:prstGeom>
        </p:spPr>
      </p:pic>
      <p:pic>
        <p:nvPicPr>
          <p:cNvPr id="7" name="image78.jpeg">
            <a:extLst>
              <a:ext uri="{FF2B5EF4-FFF2-40B4-BE49-F238E27FC236}">
                <a16:creationId xmlns:a16="http://schemas.microsoft.com/office/drawing/2014/main" id="{11E9C560-1B12-2046-BECD-E018A97BE919}"/>
              </a:ext>
            </a:extLst>
          </p:cNvPr>
          <p:cNvPicPr/>
          <p:nvPr/>
        </p:nvPicPr>
        <p:blipFill>
          <a:blip r:embed="rId3" cstate="print"/>
          <a:stretch>
            <a:fillRect/>
          </a:stretch>
        </p:blipFill>
        <p:spPr>
          <a:xfrm>
            <a:off x="7060305" y="4385339"/>
            <a:ext cx="3696335" cy="2359660"/>
          </a:xfrm>
          <a:prstGeom prst="rect">
            <a:avLst/>
          </a:prstGeom>
        </p:spPr>
      </p:pic>
    </p:spTree>
    <p:extLst>
      <p:ext uri="{BB962C8B-B14F-4D97-AF65-F5344CB8AC3E}">
        <p14:creationId xmlns:p14="http://schemas.microsoft.com/office/powerpoint/2010/main" val="183997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1"/>
            <a:r>
              <a:rPr lang="en-US" altLang="zh-TW" sz="1800" i="1"/>
              <a:t>Competitive BBCube DRAM Structure</a:t>
            </a:r>
            <a:endParaRPr lang="zh-TW" altLang="zh-TW" sz="24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US" altLang="zh-TW"/>
              <a:t>Bumpless HBM can achieve an ultra-high data bandwidth by increasing the I/O number to 1 K, 10 K and 100 K, and can lower the I/O buffer power to 1/2 or 1/4 by reducing the I/O pin frequency with a four-phase shielded I/O scheme</a:t>
            </a:r>
            <a:endParaRPr lang="zh-TW" altLang="zh-TW" sz="1800"/>
          </a:p>
        </p:txBody>
      </p:sp>
      <p:pic>
        <p:nvPicPr>
          <p:cNvPr id="9" name="image82.png">
            <a:extLst>
              <a:ext uri="{FF2B5EF4-FFF2-40B4-BE49-F238E27FC236}">
                <a16:creationId xmlns:a16="http://schemas.microsoft.com/office/drawing/2014/main" id="{87CD57C2-4DB8-C74D-BF07-E6FED197368D}"/>
              </a:ext>
            </a:extLst>
          </p:cNvPr>
          <p:cNvPicPr/>
          <p:nvPr/>
        </p:nvPicPr>
        <p:blipFill>
          <a:blip r:embed="rId2" cstate="print"/>
          <a:stretch>
            <a:fillRect/>
          </a:stretch>
        </p:blipFill>
        <p:spPr>
          <a:xfrm>
            <a:off x="5694998" y="2389014"/>
            <a:ext cx="6497002" cy="4261168"/>
          </a:xfrm>
          <a:prstGeom prst="rect">
            <a:avLst/>
          </a:prstGeom>
        </p:spPr>
      </p:pic>
    </p:spTree>
    <p:extLst>
      <p:ext uri="{BB962C8B-B14F-4D97-AF65-F5344CB8AC3E}">
        <p14:creationId xmlns:p14="http://schemas.microsoft.com/office/powerpoint/2010/main" val="270515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1"/>
            <a:r>
              <a:rPr lang="en-US" altLang="zh-TW" sz="2800" i="1"/>
              <a:t>BBCube NAND</a:t>
            </a:r>
            <a:endParaRPr lang="zh-TW" altLang="zh-TW" sz="3600"/>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US" altLang="zh-TW"/>
              <a:t>Bumpless HBM can achieve an ultra-high data bandwidth by increasing the I/O number to 1 K, 10 K and 100 K, and can lower the I/O buffer power to 1/2 or 1/4 by reducing the I/O pin frequency with a four-phase shielded I/O scheme</a:t>
            </a:r>
            <a:endParaRPr lang="zh-TW" altLang="zh-TW" sz="1800"/>
          </a:p>
        </p:txBody>
      </p:sp>
      <p:pic>
        <p:nvPicPr>
          <p:cNvPr id="5" name="image84.png">
            <a:extLst>
              <a:ext uri="{FF2B5EF4-FFF2-40B4-BE49-F238E27FC236}">
                <a16:creationId xmlns:a16="http://schemas.microsoft.com/office/drawing/2014/main" id="{7FD35935-E383-0B4C-845A-7B0A0B01A667}"/>
              </a:ext>
            </a:extLst>
          </p:cNvPr>
          <p:cNvPicPr/>
          <p:nvPr/>
        </p:nvPicPr>
        <p:blipFill>
          <a:blip r:embed="rId2" cstate="print"/>
          <a:stretch>
            <a:fillRect/>
          </a:stretch>
        </p:blipFill>
        <p:spPr>
          <a:xfrm>
            <a:off x="838200" y="2689138"/>
            <a:ext cx="2780665" cy="2948305"/>
          </a:xfrm>
          <a:prstGeom prst="rect">
            <a:avLst/>
          </a:prstGeom>
        </p:spPr>
      </p:pic>
      <p:pic>
        <p:nvPicPr>
          <p:cNvPr id="6" name="image87.png">
            <a:extLst>
              <a:ext uri="{FF2B5EF4-FFF2-40B4-BE49-F238E27FC236}">
                <a16:creationId xmlns:a16="http://schemas.microsoft.com/office/drawing/2014/main" id="{2C4B2ED7-A9A4-2B4E-A60F-9209D65ABB86}"/>
              </a:ext>
            </a:extLst>
          </p:cNvPr>
          <p:cNvPicPr/>
          <p:nvPr/>
        </p:nvPicPr>
        <p:blipFill>
          <a:blip r:embed="rId3" cstate="print"/>
          <a:stretch>
            <a:fillRect/>
          </a:stretch>
        </p:blipFill>
        <p:spPr>
          <a:xfrm>
            <a:off x="4458017" y="3570287"/>
            <a:ext cx="3275965" cy="1851025"/>
          </a:xfrm>
          <a:prstGeom prst="rect">
            <a:avLst/>
          </a:prstGeom>
        </p:spPr>
      </p:pic>
      <p:pic>
        <p:nvPicPr>
          <p:cNvPr id="7" name="image88.png">
            <a:extLst>
              <a:ext uri="{FF2B5EF4-FFF2-40B4-BE49-F238E27FC236}">
                <a16:creationId xmlns:a16="http://schemas.microsoft.com/office/drawing/2014/main" id="{9E8246D1-ED18-9342-BA62-27BCC61EB589}"/>
              </a:ext>
            </a:extLst>
          </p:cNvPr>
          <p:cNvPicPr/>
          <p:nvPr/>
        </p:nvPicPr>
        <p:blipFill>
          <a:blip r:embed="rId4" cstate="print"/>
          <a:stretch>
            <a:fillRect/>
          </a:stretch>
        </p:blipFill>
        <p:spPr>
          <a:xfrm>
            <a:off x="6155055" y="2495377"/>
            <a:ext cx="6036945" cy="4194810"/>
          </a:xfrm>
          <a:prstGeom prst="rect">
            <a:avLst/>
          </a:prstGeom>
        </p:spPr>
      </p:pic>
    </p:spTree>
    <p:extLst>
      <p:ext uri="{BB962C8B-B14F-4D97-AF65-F5344CB8AC3E}">
        <p14:creationId xmlns:p14="http://schemas.microsoft.com/office/powerpoint/2010/main" val="774189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D58233-47B2-DD47-B53C-D68742EC9008}"/>
              </a:ext>
            </a:extLst>
          </p:cNvPr>
          <p:cNvSpPr>
            <a:spLocks noGrp="1"/>
          </p:cNvSpPr>
          <p:nvPr>
            <p:ph type="title"/>
          </p:nvPr>
        </p:nvSpPr>
        <p:spPr/>
        <p:txBody>
          <a:bodyPr>
            <a:normAutofit/>
          </a:bodyPr>
          <a:lstStyle/>
          <a:p>
            <a:pPr lvl="0"/>
            <a:r>
              <a:rPr lang="en-US" altLang="zh-TW" b="1"/>
              <a:t>BBCube 3D redundancy – Introduction to 3D redundancy</a:t>
            </a:r>
            <a:endParaRPr lang="zh-TW" altLang="zh-TW" b="1"/>
          </a:p>
        </p:txBody>
      </p:sp>
      <p:sp>
        <p:nvSpPr>
          <p:cNvPr id="3" name="內容版面配置區 2">
            <a:extLst>
              <a:ext uri="{FF2B5EF4-FFF2-40B4-BE49-F238E27FC236}">
                <a16:creationId xmlns:a16="http://schemas.microsoft.com/office/drawing/2014/main" id="{2D96EFE4-4CA0-5E49-A0A4-31E025104BCF}"/>
              </a:ext>
            </a:extLst>
          </p:cNvPr>
          <p:cNvSpPr>
            <a:spLocks noGrp="1"/>
          </p:cNvSpPr>
          <p:nvPr>
            <p:ph idx="1"/>
          </p:nvPr>
        </p:nvSpPr>
        <p:spPr>
          <a:xfrm>
            <a:off x="838200" y="1233055"/>
            <a:ext cx="11132127" cy="4943908"/>
          </a:xfrm>
        </p:spPr>
        <p:txBody>
          <a:bodyPr>
            <a:normAutofit/>
          </a:bodyPr>
          <a:lstStyle/>
          <a:p>
            <a:r>
              <a:rPr lang="en" altLang="zh-TW" sz="1800"/>
              <a:t>Wafer form fabrication is the key to utilizing these techniques, and to enjoying the benefits of the maturity of manufacturing equipment.</a:t>
            </a:r>
          </a:p>
          <a:p>
            <a:r>
              <a:rPr lang="en" altLang="zh-TW" sz="1800"/>
              <a:t>Each die is equipped with 16 tiles, and each tile has 4 or more banks.</a:t>
            </a:r>
          </a:p>
          <a:p>
            <a:r>
              <a:rPr lang="en" altLang="zh-TW" sz="1800"/>
              <a:t>These tiles are memory arrays with 1024 I/Os vertically connected by TSVs. Therefore, massively high parallelism of 16 k I/Os was realized.</a:t>
            </a:r>
          </a:p>
          <a:p>
            <a:r>
              <a:rPr lang="en" altLang="zh-TW" sz="1800"/>
              <a:t>each bank, sub-arrays of DRAM cells with extra sub-arrays are provided to perform intra die redundancy of a layer-by-layer scheme. We called this two-dimensional (2D) redundancy.</a:t>
            </a:r>
          </a:p>
          <a:p>
            <a:r>
              <a:rPr lang="en" altLang="zh-TW" sz="1800"/>
              <a:t>the stacked device yield of the KGD process, YKGD, was equal to the wafer test yield, Y3D , was calculated from the wafer test yield to the power of the k of stacked layers.</a:t>
            </a:r>
            <a:endParaRPr lang="zh-TW" altLang="zh-TW" sz="1800"/>
          </a:p>
        </p:txBody>
      </p:sp>
      <p:pic>
        <p:nvPicPr>
          <p:cNvPr id="9" name="image90.png">
            <a:extLst>
              <a:ext uri="{FF2B5EF4-FFF2-40B4-BE49-F238E27FC236}">
                <a16:creationId xmlns:a16="http://schemas.microsoft.com/office/drawing/2014/main" id="{5844708B-0232-9A48-818B-84C8255B1290}"/>
              </a:ext>
            </a:extLst>
          </p:cNvPr>
          <p:cNvPicPr/>
          <p:nvPr/>
        </p:nvPicPr>
        <p:blipFill>
          <a:blip r:embed="rId2" cstate="print"/>
          <a:stretch>
            <a:fillRect/>
          </a:stretch>
        </p:blipFill>
        <p:spPr>
          <a:xfrm>
            <a:off x="838200" y="4184072"/>
            <a:ext cx="6571636" cy="2454650"/>
          </a:xfrm>
          <a:prstGeom prst="rect">
            <a:avLst/>
          </a:prstGeom>
        </p:spPr>
      </p:pic>
      <p:pic>
        <p:nvPicPr>
          <p:cNvPr id="4" name="圖片 3">
            <a:extLst>
              <a:ext uri="{FF2B5EF4-FFF2-40B4-BE49-F238E27FC236}">
                <a16:creationId xmlns:a16="http://schemas.microsoft.com/office/drawing/2014/main" id="{6B32BCD0-A531-4348-B3FE-A4E5B313E598}"/>
              </a:ext>
            </a:extLst>
          </p:cNvPr>
          <p:cNvPicPr>
            <a:picLocks noChangeAspect="1"/>
          </p:cNvPicPr>
          <p:nvPr/>
        </p:nvPicPr>
        <p:blipFill>
          <a:blip r:embed="rId3"/>
          <a:stretch>
            <a:fillRect/>
          </a:stretch>
        </p:blipFill>
        <p:spPr>
          <a:xfrm>
            <a:off x="7994405" y="4297794"/>
            <a:ext cx="3694141" cy="1618095"/>
          </a:xfrm>
          <a:prstGeom prst="rect">
            <a:avLst/>
          </a:prstGeom>
        </p:spPr>
      </p:pic>
    </p:spTree>
    <p:extLst>
      <p:ext uri="{BB962C8B-B14F-4D97-AF65-F5344CB8AC3E}">
        <p14:creationId xmlns:p14="http://schemas.microsoft.com/office/powerpoint/2010/main" val="211588747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1677</Words>
  <Application>Microsoft Macintosh PowerPoint</Application>
  <PresentationFormat>寬螢幕</PresentationFormat>
  <Paragraphs>86</Paragraphs>
  <Slides>18</Slides>
  <Notes>1</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18</vt:i4>
      </vt:variant>
    </vt:vector>
  </HeadingPairs>
  <TitlesOfParts>
    <vt:vector size="23" baseType="lpstr">
      <vt:lpstr>新細明體</vt:lpstr>
      <vt:lpstr>Arial</vt:lpstr>
      <vt:lpstr>Calibri</vt:lpstr>
      <vt:lpstr>Calibri Light</vt:lpstr>
      <vt:lpstr>Office 佈景主題</vt:lpstr>
      <vt:lpstr>BBCube Memory</vt:lpstr>
      <vt:lpstr>BBCube DRAM</vt:lpstr>
      <vt:lpstr>BBCube DRAM (1/) Electrical Characteristics of BBCube</vt:lpstr>
      <vt:lpstr>PowerPoint 簡報</vt:lpstr>
      <vt:lpstr>PowerPoint 簡報</vt:lpstr>
      <vt:lpstr>Thermal Characteristics of BBCube</vt:lpstr>
      <vt:lpstr>Competitive BBCube DRAM Structure</vt:lpstr>
      <vt:lpstr>BBCube NAND</vt:lpstr>
      <vt:lpstr>BBCube 3D redundancy – Introduction to 3D redundancy</vt:lpstr>
      <vt:lpstr>BBCube 3D redundancy – Typical Configuration of Stacked Synchronous DRAM Systems</vt:lpstr>
      <vt:lpstr>BBCube 3D redundancy –Techniques for 3D Redundancy</vt:lpstr>
      <vt:lpstr>11.1.8. Yield Calculation</vt:lpstr>
      <vt:lpstr>Results of BBCube Yield</vt:lpstr>
      <vt:lpstr>Thermal Resistance Comparison of BBCube and Micro-Bumps</vt:lpstr>
      <vt:lpstr>Thermal Resistance Comparison of BBCube and Micro-Bumps</vt:lpstr>
      <vt:lpstr>Thermal Resistance Comparison of BBCube and Micro-Bumps</vt:lpstr>
      <vt:lpstr>Thermal Resistance Comparison of BBCube and Micro-Bumps</vt:lpstr>
      <vt:lpstr>Summary and 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User</dc:creator>
  <cp:lastModifiedBy>Microsoft Office User</cp:lastModifiedBy>
  <cp:revision>27</cp:revision>
  <dcterms:created xsi:type="dcterms:W3CDTF">2022-06-26T05:36:12Z</dcterms:created>
  <dcterms:modified xsi:type="dcterms:W3CDTF">2022-06-26T17:31:50Z</dcterms:modified>
</cp:coreProperties>
</file>